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7"/>
  </p:notesMasterIdLst>
  <p:sldIdLst>
    <p:sldId id="256" r:id="rId3"/>
    <p:sldId id="669" r:id="rId4"/>
    <p:sldId id="802" r:id="rId5"/>
    <p:sldId id="673" r:id="rId6"/>
    <p:sldId id="803" r:id="rId7"/>
    <p:sldId id="808" r:id="rId8"/>
    <p:sldId id="809" r:id="rId9"/>
    <p:sldId id="804" r:id="rId10"/>
    <p:sldId id="674" r:id="rId11"/>
    <p:sldId id="689" r:id="rId12"/>
    <p:sldId id="810" r:id="rId13"/>
    <p:sldId id="811" r:id="rId14"/>
    <p:sldId id="812" r:id="rId15"/>
    <p:sldId id="814" r:id="rId16"/>
    <p:sldId id="816" r:id="rId17"/>
    <p:sldId id="813" r:id="rId18"/>
    <p:sldId id="806" r:id="rId19"/>
    <p:sldId id="807" r:id="rId20"/>
    <p:sldId id="815" r:id="rId21"/>
    <p:sldId id="820" r:id="rId22"/>
    <p:sldId id="819" r:id="rId23"/>
    <p:sldId id="671" r:id="rId24"/>
    <p:sldId id="822" r:id="rId25"/>
    <p:sldId id="823" r:id="rId26"/>
    <p:sldId id="685" r:id="rId27"/>
    <p:sldId id="675" r:id="rId28"/>
    <p:sldId id="702" r:id="rId29"/>
    <p:sldId id="676" r:id="rId30"/>
    <p:sldId id="707" r:id="rId31"/>
    <p:sldId id="694" r:id="rId32"/>
    <p:sldId id="695" r:id="rId33"/>
    <p:sldId id="826" r:id="rId34"/>
    <p:sldId id="828" r:id="rId35"/>
    <p:sldId id="698" r:id="rId36"/>
    <p:sldId id="827" r:id="rId37"/>
    <p:sldId id="829" r:id="rId38"/>
    <p:sldId id="691" r:id="rId39"/>
    <p:sldId id="703" r:id="rId40"/>
    <p:sldId id="678" r:id="rId41"/>
    <p:sldId id="679" r:id="rId42"/>
    <p:sldId id="824" r:id="rId43"/>
    <p:sldId id="830" r:id="rId44"/>
    <p:sldId id="831" r:id="rId45"/>
    <p:sldId id="833" r:id="rId46"/>
    <p:sldId id="835" r:id="rId47"/>
    <p:sldId id="834" r:id="rId48"/>
    <p:sldId id="836" r:id="rId49"/>
    <p:sldId id="832" r:id="rId50"/>
    <p:sldId id="677" r:id="rId51"/>
    <p:sldId id="791" r:id="rId52"/>
    <p:sldId id="801" r:id="rId53"/>
    <p:sldId id="701" r:id="rId54"/>
    <p:sldId id="692" r:id="rId55"/>
    <p:sldId id="680"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0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81353-3B6F-4F67-B6C5-F4664C9D796B}" type="datetimeFigureOut">
              <a:rPr lang="zh-CN" altLang="en-US" smtClean="0"/>
              <a:t>2024/7/14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CE22C-D021-4079-AB19-A617DA11A0C7}" type="slidenum">
              <a:rPr lang="zh-CN" altLang="en-US" smtClean="0"/>
              <a:t>‹#›</a:t>
            </a:fld>
            <a:endParaRPr lang="zh-CN" altLang="en-US"/>
          </a:p>
        </p:txBody>
      </p:sp>
    </p:spTree>
    <p:extLst>
      <p:ext uri="{BB962C8B-B14F-4D97-AF65-F5344CB8AC3E}">
        <p14:creationId xmlns:p14="http://schemas.microsoft.com/office/powerpoint/2010/main" val="4180416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15079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88956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4270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43986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24053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38626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26711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00513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31927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44333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948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41635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58002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33650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90458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68635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33459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91877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92233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72445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15096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9126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839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49682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50587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39165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81187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15415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24616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80293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25801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07507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76346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59574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19379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7959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72448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723530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28493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53836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1292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400062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026625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0803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54692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725204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0272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922928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40454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22899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0773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1549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8CA2DA-2E91-4E21-B7A4-62ABD4A1623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29877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CAC1A-AF34-8E98-BFB0-0540F1EA9CA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89A266-199C-A599-AFA5-CA7A3F40B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22E691-B2FA-DAF8-0244-9572C898B198}"/>
              </a:ext>
            </a:extLst>
          </p:cNvPr>
          <p:cNvSpPr>
            <a:spLocks noGrp="1"/>
          </p:cNvSpPr>
          <p:nvPr>
            <p:ph type="dt" sz="half" idx="10"/>
          </p:nvPr>
        </p:nvSpPr>
        <p:spPr/>
        <p:txBody>
          <a:bodyPr/>
          <a:lstStyle/>
          <a:p>
            <a:fld id="{7813520B-71C0-49CF-B514-200A8BC1D5BE}" type="datetimeFigureOut">
              <a:rPr lang="zh-CN" altLang="en-US" smtClean="0"/>
              <a:t>2024/7/14</a:t>
            </a:fld>
            <a:endParaRPr lang="zh-CN" altLang="en-US"/>
          </a:p>
        </p:txBody>
      </p:sp>
      <p:sp>
        <p:nvSpPr>
          <p:cNvPr id="5" name="页脚占位符 4">
            <a:extLst>
              <a:ext uri="{FF2B5EF4-FFF2-40B4-BE49-F238E27FC236}">
                <a16:creationId xmlns:a16="http://schemas.microsoft.com/office/drawing/2014/main" id="{1BAD2E87-FD46-397E-A075-88B06A64F4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02C12A-7073-BE28-9765-7F1F882DF70B}"/>
              </a:ext>
            </a:extLst>
          </p:cNvPr>
          <p:cNvSpPr>
            <a:spLocks noGrp="1"/>
          </p:cNvSpPr>
          <p:nvPr>
            <p:ph type="sldNum" sz="quarter" idx="12"/>
          </p:nvPr>
        </p:nvSpPr>
        <p:spPr/>
        <p:txBody>
          <a:body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2989498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BEE28-A334-F827-A27B-3913E0EA34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BA1C23-8D35-994A-C150-00AAC909247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A01C89-DD59-53F6-25B1-7CAD856C6F7D}"/>
              </a:ext>
            </a:extLst>
          </p:cNvPr>
          <p:cNvSpPr>
            <a:spLocks noGrp="1"/>
          </p:cNvSpPr>
          <p:nvPr>
            <p:ph type="dt" sz="half" idx="10"/>
          </p:nvPr>
        </p:nvSpPr>
        <p:spPr/>
        <p:txBody>
          <a:bodyPr/>
          <a:lstStyle/>
          <a:p>
            <a:fld id="{7813520B-71C0-49CF-B514-200A8BC1D5BE}" type="datetimeFigureOut">
              <a:rPr lang="zh-CN" altLang="en-US" smtClean="0"/>
              <a:t>2024/7/14</a:t>
            </a:fld>
            <a:endParaRPr lang="zh-CN" altLang="en-US"/>
          </a:p>
        </p:txBody>
      </p:sp>
      <p:sp>
        <p:nvSpPr>
          <p:cNvPr id="5" name="页脚占位符 4">
            <a:extLst>
              <a:ext uri="{FF2B5EF4-FFF2-40B4-BE49-F238E27FC236}">
                <a16:creationId xmlns:a16="http://schemas.microsoft.com/office/drawing/2014/main" id="{42F958CB-8BDA-6474-B547-128F390DD8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B838A1-1CF2-9C72-23A2-DFCCC3170204}"/>
              </a:ext>
            </a:extLst>
          </p:cNvPr>
          <p:cNvSpPr>
            <a:spLocks noGrp="1"/>
          </p:cNvSpPr>
          <p:nvPr>
            <p:ph type="sldNum" sz="quarter" idx="12"/>
          </p:nvPr>
        </p:nvSpPr>
        <p:spPr/>
        <p:txBody>
          <a:body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2596549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8BF1B8A-7874-4634-2E1D-031C0A11DBD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8C205C9-5E96-361D-83DF-ED56D70A3BC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3F002-8507-5944-C5E0-27E0F5BCA0A9}"/>
              </a:ext>
            </a:extLst>
          </p:cNvPr>
          <p:cNvSpPr>
            <a:spLocks noGrp="1"/>
          </p:cNvSpPr>
          <p:nvPr>
            <p:ph type="dt" sz="half" idx="10"/>
          </p:nvPr>
        </p:nvSpPr>
        <p:spPr/>
        <p:txBody>
          <a:bodyPr/>
          <a:lstStyle/>
          <a:p>
            <a:fld id="{7813520B-71C0-49CF-B514-200A8BC1D5BE}" type="datetimeFigureOut">
              <a:rPr lang="zh-CN" altLang="en-US" smtClean="0"/>
              <a:t>2024/7/14</a:t>
            </a:fld>
            <a:endParaRPr lang="zh-CN" altLang="en-US"/>
          </a:p>
        </p:txBody>
      </p:sp>
      <p:sp>
        <p:nvSpPr>
          <p:cNvPr id="5" name="页脚占位符 4">
            <a:extLst>
              <a:ext uri="{FF2B5EF4-FFF2-40B4-BE49-F238E27FC236}">
                <a16:creationId xmlns:a16="http://schemas.microsoft.com/office/drawing/2014/main" id="{24A0CE65-3DE6-B4F8-84B3-EFE56A686D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ADA7C1-2AB0-B973-DA7F-5888D2CB1C0C}"/>
              </a:ext>
            </a:extLst>
          </p:cNvPr>
          <p:cNvSpPr>
            <a:spLocks noGrp="1"/>
          </p:cNvSpPr>
          <p:nvPr>
            <p:ph type="sldNum" sz="quarter" idx="12"/>
          </p:nvPr>
        </p:nvSpPr>
        <p:spPr/>
        <p:txBody>
          <a:body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517387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73AC5-107D-2354-2989-1B6C3840394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70E3318-E8A2-88B2-D49D-8C16B315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2BCF2C-E4A3-0567-1C58-9AD14D68CDD7}"/>
              </a:ext>
            </a:extLst>
          </p:cNvPr>
          <p:cNvSpPr>
            <a:spLocks noGrp="1"/>
          </p:cNvSpPr>
          <p:nvPr>
            <p:ph type="dt" sz="half" idx="10"/>
          </p:nvPr>
        </p:nvSpPr>
        <p:spPr/>
        <p:txBody>
          <a:bodyPr/>
          <a:lstStyle/>
          <a:p>
            <a:pPr>
              <a:defRPr/>
            </a:pPr>
            <a:fld id="{B5D2AA59-78FD-4470-8E5D-5B0066486475}" type="datetime1">
              <a:rPr lang="zh-CN" altLang="en-US" smtClean="0"/>
              <a:pPr>
                <a:defRPr/>
              </a:pPr>
              <a:t>2024/7/14</a:t>
            </a:fld>
            <a:endParaRPr lang="zh-CN" altLang="en-US"/>
          </a:p>
        </p:txBody>
      </p:sp>
      <p:sp>
        <p:nvSpPr>
          <p:cNvPr id="5" name="页脚占位符 4">
            <a:extLst>
              <a:ext uri="{FF2B5EF4-FFF2-40B4-BE49-F238E27FC236}">
                <a16:creationId xmlns:a16="http://schemas.microsoft.com/office/drawing/2014/main" id="{8DA05F84-349F-5285-F901-BD2044F9DED0}"/>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6" name="灯片编号占位符 5">
            <a:extLst>
              <a:ext uri="{FF2B5EF4-FFF2-40B4-BE49-F238E27FC236}">
                <a16:creationId xmlns:a16="http://schemas.microsoft.com/office/drawing/2014/main" id="{246CEEB4-E9C0-526F-A003-D2617453461C}"/>
              </a:ext>
            </a:extLst>
          </p:cNvPr>
          <p:cNvSpPr>
            <a:spLocks noGrp="1"/>
          </p:cNvSpPr>
          <p:nvPr>
            <p:ph type="sldNum" sz="quarter" idx="12"/>
          </p:nvPr>
        </p:nvSpPr>
        <p:spPr/>
        <p:txBody>
          <a:bodyPr/>
          <a:lstStyle/>
          <a:p>
            <a:pPr>
              <a:defRPr/>
            </a:pPr>
            <a:fld id="{67121F33-538D-4728-990C-A8B714BBA0BA}" type="slidenum">
              <a:rPr lang="zh-CN" altLang="en-US" smtClean="0"/>
              <a:pPr>
                <a:defRPr/>
              </a:pPr>
              <a:t>‹#›</a:t>
            </a:fld>
            <a:endParaRPr lang="zh-CN" altLang="en-US"/>
          </a:p>
        </p:txBody>
      </p:sp>
    </p:spTree>
    <p:extLst>
      <p:ext uri="{BB962C8B-B14F-4D97-AF65-F5344CB8AC3E}">
        <p14:creationId xmlns:p14="http://schemas.microsoft.com/office/powerpoint/2010/main" val="463113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BAFA0-7153-7C33-C6F7-ABBF38A3F4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A267DD8-BF53-E243-F4ED-EBD22CD632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23DC70-9B52-139E-4059-9D0875AA8DBD}"/>
              </a:ext>
            </a:extLst>
          </p:cNvPr>
          <p:cNvSpPr>
            <a:spLocks noGrp="1"/>
          </p:cNvSpPr>
          <p:nvPr>
            <p:ph type="dt" sz="half" idx="10"/>
          </p:nvPr>
        </p:nvSpPr>
        <p:spPr/>
        <p:txBody>
          <a:bodyPr/>
          <a:lstStyle/>
          <a:p>
            <a:pPr>
              <a:defRPr/>
            </a:pPr>
            <a:fld id="{CCA1FE07-31FF-4706-B08C-65D202C3B8C8}" type="datetime1">
              <a:rPr lang="zh-CN" altLang="en-US" smtClean="0"/>
              <a:pPr>
                <a:defRPr/>
              </a:pPr>
              <a:t>2024/7/14</a:t>
            </a:fld>
            <a:endParaRPr lang="zh-CN" altLang="en-US"/>
          </a:p>
        </p:txBody>
      </p:sp>
      <p:sp>
        <p:nvSpPr>
          <p:cNvPr id="5" name="页脚占位符 4">
            <a:extLst>
              <a:ext uri="{FF2B5EF4-FFF2-40B4-BE49-F238E27FC236}">
                <a16:creationId xmlns:a16="http://schemas.microsoft.com/office/drawing/2014/main" id="{48C70A88-CACC-33FD-1BFA-3191EAF9E108}"/>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6" name="灯片编号占位符 5">
            <a:extLst>
              <a:ext uri="{FF2B5EF4-FFF2-40B4-BE49-F238E27FC236}">
                <a16:creationId xmlns:a16="http://schemas.microsoft.com/office/drawing/2014/main" id="{8255F1FA-1723-F18D-B27D-A81F39EA2A51}"/>
              </a:ext>
            </a:extLst>
          </p:cNvPr>
          <p:cNvSpPr>
            <a:spLocks noGrp="1"/>
          </p:cNvSpPr>
          <p:nvPr>
            <p:ph type="sldNum" sz="quarter" idx="12"/>
          </p:nvPr>
        </p:nvSpPr>
        <p:spPr/>
        <p:txBody>
          <a:bodyPr/>
          <a:lstStyle/>
          <a:p>
            <a:pPr>
              <a:defRPr/>
            </a:pPr>
            <a:fld id="{B8AF227A-728E-467B-B6A0-2EA9DEA121BD}" type="slidenum">
              <a:rPr lang="zh-CN" altLang="en-US" smtClean="0"/>
              <a:pPr>
                <a:defRPr/>
              </a:pPr>
              <a:t>‹#›</a:t>
            </a:fld>
            <a:endParaRPr lang="zh-CN" altLang="en-US"/>
          </a:p>
        </p:txBody>
      </p:sp>
    </p:spTree>
    <p:extLst>
      <p:ext uri="{BB962C8B-B14F-4D97-AF65-F5344CB8AC3E}">
        <p14:creationId xmlns:p14="http://schemas.microsoft.com/office/powerpoint/2010/main" val="1867683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1FCA5-DF76-F12E-D6F1-57774793AE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2CD4B7-3E08-A65D-60C3-F4407F12FE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B64B7A-C18A-E184-A102-B9048659D333}"/>
              </a:ext>
            </a:extLst>
          </p:cNvPr>
          <p:cNvSpPr>
            <a:spLocks noGrp="1"/>
          </p:cNvSpPr>
          <p:nvPr>
            <p:ph type="dt" sz="half" idx="10"/>
          </p:nvPr>
        </p:nvSpPr>
        <p:spPr/>
        <p:txBody>
          <a:bodyPr/>
          <a:lstStyle/>
          <a:p>
            <a:pPr>
              <a:defRPr/>
            </a:pPr>
            <a:fld id="{E869E4F4-A98C-45CE-BD62-39334D906E50}" type="datetime1">
              <a:rPr lang="zh-CN" altLang="en-US" smtClean="0"/>
              <a:pPr>
                <a:defRPr/>
              </a:pPr>
              <a:t>2024/7/14</a:t>
            </a:fld>
            <a:endParaRPr lang="zh-CN" altLang="en-US"/>
          </a:p>
        </p:txBody>
      </p:sp>
      <p:sp>
        <p:nvSpPr>
          <p:cNvPr id="5" name="页脚占位符 4">
            <a:extLst>
              <a:ext uri="{FF2B5EF4-FFF2-40B4-BE49-F238E27FC236}">
                <a16:creationId xmlns:a16="http://schemas.microsoft.com/office/drawing/2014/main" id="{85CB4B4D-5959-5777-C2A6-411957834890}"/>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235111E8-028E-3B74-4BEB-EB1723B70213}"/>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123642153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4CBDB-1EFA-4D3E-D665-9ECC9F90C6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0F30D3-5808-FBA6-333B-A326A6A901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71BDFA-CAFC-C93A-5F3E-DDF1249285E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B72D8F1-90E2-FB97-0BBB-2E3FA82D4341}"/>
              </a:ext>
            </a:extLst>
          </p:cNvPr>
          <p:cNvSpPr>
            <a:spLocks noGrp="1"/>
          </p:cNvSpPr>
          <p:nvPr>
            <p:ph type="dt" sz="half" idx="10"/>
          </p:nvPr>
        </p:nvSpPr>
        <p:spPr/>
        <p:txBody>
          <a:bodyPr/>
          <a:lstStyle/>
          <a:p>
            <a:pPr>
              <a:defRPr/>
            </a:pPr>
            <a:fld id="{E869E4F4-A98C-45CE-BD62-39334D906E50}" type="datetime1">
              <a:rPr lang="zh-CN" altLang="en-US" smtClean="0"/>
              <a:pPr>
                <a:defRPr/>
              </a:pPr>
              <a:t>2024/7/14</a:t>
            </a:fld>
            <a:endParaRPr lang="zh-CN" altLang="en-US"/>
          </a:p>
        </p:txBody>
      </p:sp>
      <p:sp>
        <p:nvSpPr>
          <p:cNvPr id="6" name="页脚占位符 5">
            <a:extLst>
              <a:ext uri="{FF2B5EF4-FFF2-40B4-BE49-F238E27FC236}">
                <a16:creationId xmlns:a16="http://schemas.microsoft.com/office/drawing/2014/main" id="{A7085B57-F3EB-044C-621E-38CA60B1C8FC}"/>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250C5F7C-D8CF-F0A1-6D84-FE8DB68C2B17}"/>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184813721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015C3-D140-38D4-6850-80373C9F5FB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54F5AE3-7810-DB9F-F743-BF1B1C12EC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A547942-7893-69B7-D7CC-9BF9297AA9C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FE8CC58-989C-33A4-9B6C-D8FB5B7B56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376553-103E-5B58-2D08-0DF16329E45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D653CF-7ADC-7F97-0E56-5C2533A5A37C}"/>
              </a:ext>
            </a:extLst>
          </p:cNvPr>
          <p:cNvSpPr>
            <a:spLocks noGrp="1"/>
          </p:cNvSpPr>
          <p:nvPr>
            <p:ph type="dt" sz="half" idx="10"/>
          </p:nvPr>
        </p:nvSpPr>
        <p:spPr/>
        <p:txBody>
          <a:bodyPr/>
          <a:lstStyle/>
          <a:p>
            <a:pPr>
              <a:defRPr/>
            </a:pPr>
            <a:fld id="{E869E4F4-A98C-45CE-BD62-39334D906E50}" type="datetime1">
              <a:rPr lang="zh-CN" altLang="en-US" smtClean="0"/>
              <a:pPr>
                <a:defRPr/>
              </a:pPr>
              <a:t>2024/7/14</a:t>
            </a:fld>
            <a:endParaRPr lang="zh-CN" altLang="en-US"/>
          </a:p>
        </p:txBody>
      </p:sp>
      <p:sp>
        <p:nvSpPr>
          <p:cNvPr id="8" name="页脚占位符 7">
            <a:extLst>
              <a:ext uri="{FF2B5EF4-FFF2-40B4-BE49-F238E27FC236}">
                <a16:creationId xmlns:a16="http://schemas.microsoft.com/office/drawing/2014/main" id="{39D0F054-D817-5A04-E467-D6D36C0B90DF}"/>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9" name="灯片编号占位符 8">
            <a:extLst>
              <a:ext uri="{FF2B5EF4-FFF2-40B4-BE49-F238E27FC236}">
                <a16:creationId xmlns:a16="http://schemas.microsoft.com/office/drawing/2014/main" id="{EED4DDCC-5E30-C7BE-B21C-B2253ECD88A5}"/>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1199391934"/>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E455B-8A8D-7AE9-FE92-426BA56D07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EAA99B3-3001-E0B3-1C9C-6ED5BB1DD075}"/>
              </a:ext>
            </a:extLst>
          </p:cNvPr>
          <p:cNvSpPr>
            <a:spLocks noGrp="1"/>
          </p:cNvSpPr>
          <p:nvPr>
            <p:ph type="dt" sz="half" idx="10"/>
          </p:nvPr>
        </p:nvSpPr>
        <p:spPr/>
        <p:txBody>
          <a:bodyPr/>
          <a:lstStyle/>
          <a:p>
            <a:pPr>
              <a:defRPr/>
            </a:pPr>
            <a:fld id="{443205CE-96BE-45E2-B895-DA677AB619E6}" type="datetime1">
              <a:rPr lang="zh-CN" altLang="en-US" smtClean="0"/>
              <a:pPr>
                <a:defRPr/>
              </a:pPr>
              <a:t>2024/7/14</a:t>
            </a:fld>
            <a:endParaRPr lang="zh-CN" altLang="en-US"/>
          </a:p>
        </p:txBody>
      </p:sp>
      <p:sp>
        <p:nvSpPr>
          <p:cNvPr id="4" name="页脚占位符 3">
            <a:extLst>
              <a:ext uri="{FF2B5EF4-FFF2-40B4-BE49-F238E27FC236}">
                <a16:creationId xmlns:a16="http://schemas.microsoft.com/office/drawing/2014/main" id="{3FB0C7D7-75CE-437E-0F5D-102D782A1503}"/>
              </a:ext>
            </a:extLst>
          </p:cNvPr>
          <p:cNvSpPr>
            <a:spLocks noGrp="1"/>
          </p:cNvSpPr>
          <p:nvPr>
            <p:ph type="ftr" sz="quarter" idx="11"/>
          </p:nvPr>
        </p:nvSpPr>
        <p:spPr/>
        <p:txBody>
          <a:bodyPr/>
          <a:lstStyle/>
          <a:p>
            <a:pPr>
              <a:defRPr/>
            </a:pPr>
            <a:r>
              <a:rPr lang="en-US" altLang="zh-CN"/>
              <a:t>Linux+Shell</a:t>
            </a:r>
            <a:r>
              <a:rPr lang="zh-CN" altLang="en-US"/>
              <a:t>基础</a:t>
            </a:r>
            <a:endParaRPr lang="zh-CN" altLang="en-US" dirty="0"/>
          </a:p>
        </p:txBody>
      </p:sp>
      <p:sp>
        <p:nvSpPr>
          <p:cNvPr id="5" name="灯片编号占位符 4">
            <a:extLst>
              <a:ext uri="{FF2B5EF4-FFF2-40B4-BE49-F238E27FC236}">
                <a16:creationId xmlns:a16="http://schemas.microsoft.com/office/drawing/2014/main" id="{D278B8F2-FE75-02E0-5BCE-33F680B48ECD}"/>
              </a:ext>
            </a:extLst>
          </p:cNvPr>
          <p:cNvSpPr>
            <a:spLocks noGrp="1"/>
          </p:cNvSpPr>
          <p:nvPr>
            <p:ph type="sldNum" sz="quarter" idx="12"/>
          </p:nvPr>
        </p:nvSpPr>
        <p:spPr/>
        <p:txBody>
          <a:bodyPr/>
          <a:lstStyle/>
          <a:p>
            <a:pPr>
              <a:defRPr/>
            </a:pPr>
            <a:fld id="{2E156C29-633D-438A-8789-810AB06DB713}" type="slidenum">
              <a:rPr lang="zh-CN" altLang="en-US" smtClean="0"/>
              <a:pPr>
                <a:defRPr/>
              </a:pPr>
              <a:t>‹#›</a:t>
            </a:fld>
            <a:endParaRPr lang="zh-CN" altLang="en-US"/>
          </a:p>
        </p:txBody>
      </p:sp>
    </p:spTree>
    <p:extLst>
      <p:ext uri="{BB962C8B-B14F-4D97-AF65-F5344CB8AC3E}">
        <p14:creationId xmlns:p14="http://schemas.microsoft.com/office/powerpoint/2010/main" val="755356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DD80E7-79C4-C3FE-53C7-401DD6B748B1}"/>
              </a:ext>
            </a:extLst>
          </p:cNvPr>
          <p:cNvSpPr>
            <a:spLocks noGrp="1"/>
          </p:cNvSpPr>
          <p:nvPr>
            <p:ph type="dt" sz="half" idx="10"/>
          </p:nvPr>
        </p:nvSpPr>
        <p:spPr/>
        <p:txBody>
          <a:bodyPr/>
          <a:lstStyle/>
          <a:p>
            <a:pPr>
              <a:defRPr/>
            </a:pPr>
            <a:fld id="{A66C0E22-398F-4CCC-A9F1-6082FF5B5B4E}" type="datetime1">
              <a:rPr lang="zh-CN" altLang="en-US" smtClean="0"/>
              <a:pPr>
                <a:defRPr/>
              </a:pPr>
              <a:t>2024/7/14</a:t>
            </a:fld>
            <a:endParaRPr lang="zh-CN" altLang="en-US"/>
          </a:p>
        </p:txBody>
      </p:sp>
      <p:sp>
        <p:nvSpPr>
          <p:cNvPr id="3" name="页脚占位符 2">
            <a:extLst>
              <a:ext uri="{FF2B5EF4-FFF2-40B4-BE49-F238E27FC236}">
                <a16:creationId xmlns:a16="http://schemas.microsoft.com/office/drawing/2014/main" id="{D0648A7D-E664-6736-C9D2-69C5681860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FF9221-9842-1032-DC5F-1F8BD88C360F}"/>
              </a:ext>
            </a:extLst>
          </p:cNvPr>
          <p:cNvSpPr>
            <a:spLocks noGrp="1"/>
          </p:cNvSpPr>
          <p:nvPr>
            <p:ph type="sldNum" sz="quarter" idx="12"/>
          </p:nvPr>
        </p:nvSpPr>
        <p:spPr/>
        <p:txBody>
          <a:bodyPr/>
          <a:lstStyle/>
          <a:p>
            <a:pPr>
              <a:defRPr/>
            </a:pPr>
            <a:fld id="{1BD91138-8369-43D9-8A35-643BE7E84AB2}" type="slidenum">
              <a:rPr lang="zh-CN" altLang="en-US" smtClean="0"/>
              <a:pPr>
                <a:defRPr/>
              </a:pPr>
              <a:t>‹#›</a:t>
            </a:fld>
            <a:endParaRPr lang="zh-CN" altLang="en-US"/>
          </a:p>
        </p:txBody>
      </p:sp>
    </p:spTree>
    <p:extLst>
      <p:ext uri="{BB962C8B-B14F-4D97-AF65-F5344CB8AC3E}">
        <p14:creationId xmlns:p14="http://schemas.microsoft.com/office/powerpoint/2010/main" val="2406653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8CED2-C3F1-CCEB-2772-A87F7F5488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AE972F5-1A9E-C552-027A-378AF8B9F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2568D1-BD27-77CC-9646-C3B76D827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6BA0D2-8621-1EFE-18B4-FF52C5D67E36}"/>
              </a:ext>
            </a:extLst>
          </p:cNvPr>
          <p:cNvSpPr>
            <a:spLocks noGrp="1"/>
          </p:cNvSpPr>
          <p:nvPr>
            <p:ph type="dt" sz="half" idx="10"/>
          </p:nvPr>
        </p:nvSpPr>
        <p:spPr/>
        <p:txBody>
          <a:bodyPr/>
          <a:lstStyle/>
          <a:p>
            <a:pPr>
              <a:defRPr/>
            </a:pPr>
            <a:fld id="{E869E4F4-A98C-45CE-BD62-39334D906E50}" type="datetime1">
              <a:rPr lang="zh-CN" altLang="en-US" smtClean="0"/>
              <a:pPr>
                <a:defRPr/>
              </a:pPr>
              <a:t>2024/7/14</a:t>
            </a:fld>
            <a:endParaRPr lang="zh-CN" altLang="en-US"/>
          </a:p>
        </p:txBody>
      </p:sp>
      <p:sp>
        <p:nvSpPr>
          <p:cNvPr id="6" name="页脚占位符 5">
            <a:extLst>
              <a:ext uri="{FF2B5EF4-FFF2-40B4-BE49-F238E27FC236}">
                <a16:creationId xmlns:a16="http://schemas.microsoft.com/office/drawing/2014/main" id="{9F64662F-060D-03E9-8282-B66BA9D3BF3F}"/>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9B7EEBD4-4066-46A2-25B4-F8C706EA1433}"/>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366268566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8642F-2688-B061-3E41-662DEB29D6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FD9D16-F424-045B-8485-6D3E015DEDE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520E47-5AFE-1BBA-8D71-180BAAA1BE10}"/>
              </a:ext>
            </a:extLst>
          </p:cNvPr>
          <p:cNvSpPr>
            <a:spLocks noGrp="1"/>
          </p:cNvSpPr>
          <p:nvPr>
            <p:ph type="dt" sz="half" idx="10"/>
          </p:nvPr>
        </p:nvSpPr>
        <p:spPr/>
        <p:txBody>
          <a:bodyPr/>
          <a:lstStyle/>
          <a:p>
            <a:fld id="{7813520B-71C0-49CF-B514-200A8BC1D5BE}" type="datetimeFigureOut">
              <a:rPr lang="zh-CN" altLang="en-US" smtClean="0"/>
              <a:t>2024/7/14</a:t>
            </a:fld>
            <a:endParaRPr lang="zh-CN" altLang="en-US"/>
          </a:p>
        </p:txBody>
      </p:sp>
      <p:sp>
        <p:nvSpPr>
          <p:cNvPr id="5" name="页脚占位符 4">
            <a:extLst>
              <a:ext uri="{FF2B5EF4-FFF2-40B4-BE49-F238E27FC236}">
                <a16:creationId xmlns:a16="http://schemas.microsoft.com/office/drawing/2014/main" id="{B2DA2E54-2DFD-69FC-D2EE-4CF493EB51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4DC859-B1BF-7384-0583-057B7CADECB8}"/>
              </a:ext>
            </a:extLst>
          </p:cNvPr>
          <p:cNvSpPr>
            <a:spLocks noGrp="1"/>
          </p:cNvSpPr>
          <p:nvPr>
            <p:ph type="sldNum" sz="quarter" idx="12"/>
          </p:nvPr>
        </p:nvSpPr>
        <p:spPr/>
        <p:txBody>
          <a:body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68548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589E8-DBB4-5D15-625C-9FD1AE2288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49392F-8693-0ECD-4E06-A64A249E2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2B3C67A-20F4-8CB5-F1B4-E356B701A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9730BD-C3F2-813C-6719-ECD3E0F341D4}"/>
              </a:ext>
            </a:extLst>
          </p:cNvPr>
          <p:cNvSpPr>
            <a:spLocks noGrp="1"/>
          </p:cNvSpPr>
          <p:nvPr>
            <p:ph type="dt" sz="half" idx="10"/>
          </p:nvPr>
        </p:nvSpPr>
        <p:spPr/>
        <p:txBody>
          <a:bodyPr/>
          <a:lstStyle/>
          <a:p>
            <a:pPr>
              <a:defRPr/>
            </a:pPr>
            <a:fld id="{E869E4F4-A98C-45CE-BD62-39334D906E50}" type="datetime1">
              <a:rPr lang="zh-CN" altLang="en-US" smtClean="0"/>
              <a:pPr>
                <a:defRPr/>
              </a:pPr>
              <a:t>2024/7/14</a:t>
            </a:fld>
            <a:endParaRPr lang="zh-CN" altLang="en-US"/>
          </a:p>
        </p:txBody>
      </p:sp>
      <p:sp>
        <p:nvSpPr>
          <p:cNvPr id="6" name="页脚占位符 5">
            <a:extLst>
              <a:ext uri="{FF2B5EF4-FFF2-40B4-BE49-F238E27FC236}">
                <a16:creationId xmlns:a16="http://schemas.microsoft.com/office/drawing/2014/main" id="{EA790FD0-8029-5035-BB5C-E2C448B5A87A}"/>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7" name="灯片编号占位符 6">
            <a:extLst>
              <a:ext uri="{FF2B5EF4-FFF2-40B4-BE49-F238E27FC236}">
                <a16:creationId xmlns:a16="http://schemas.microsoft.com/office/drawing/2014/main" id="{6E8589F9-A859-2054-2987-69ECA82F1307}"/>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142708660"/>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B0351-5469-F9A7-1033-BDFE9844F4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85A92A-A08F-B92C-8934-10CD829A39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F4E36E-DD0B-5A72-0DCD-E5F4189E5FE6}"/>
              </a:ext>
            </a:extLst>
          </p:cNvPr>
          <p:cNvSpPr>
            <a:spLocks noGrp="1"/>
          </p:cNvSpPr>
          <p:nvPr>
            <p:ph type="dt" sz="half" idx="10"/>
          </p:nvPr>
        </p:nvSpPr>
        <p:spPr/>
        <p:txBody>
          <a:bodyPr/>
          <a:lstStyle/>
          <a:p>
            <a:pPr>
              <a:defRPr/>
            </a:pPr>
            <a:fld id="{E869E4F4-A98C-45CE-BD62-39334D906E50}" type="datetime1">
              <a:rPr lang="zh-CN" altLang="en-US" smtClean="0"/>
              <a:pPr>
                <a:defRPr/>
              </a:pPr>
              <a:t>2024/7/14</a:t>
            </a:fld>
            <a:endParaRPr lang="zh-CN" altLang="en-US"/>
          </a:p>
        </p:txBody>
      </p:sp>
      <p:sp>
        <p:nvSpPr>
          <p:cNvPr id="5" name="页脚占位符 4">
            <a:extLst>
              <a:ext uri="{FF2B5EF4-FFF2-40B4-BE49-F238E27FC236}">
                <a16:creationId xmlns:a16="http://schemas.microsoft.com/office/drawing/2014/main" id="{B2D12EE6-F0DD-29BC-C8C6-30E98D1E58DE}"/>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9D834E18-284F-56E7-ACDF-775AFD8A0792}"/>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2764204368"/>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A32E98-C907-0E04-2D61-E1613DEDAF7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900076E-0E1E-EE79-D785-D43EC7B93AE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F184BA-99C2-EAFB-C055-49E4AF8BEE3F}"/>
              </a:ext>
            </a:extLst>
          </p:cNvPr>
          <p:cNvSpPr>
            <a:spLocks noGrp="1"/>
          </p:cNvSpPr>
          <p:nvPr>
            <p:ph type="dt" sz="half" idx="10"/>
          </p:nvPr>
        </p:nvSpPr>
        <p:spPr/>
        <p:txBody>
          <a:bodyPr/>
          <a:lstStyle/>
          <a:p>
            <a:pPr>
              <a:defRPr/>
            </a:pPr>
            <a:fld id="{E869E4F4-A98C-45CE-BD62-39334D906E50}" type="datetime1">
              <a:rPr lang="zh-CN" altLang="en-US" smtClean="0"/>
              <a:pPr>
                <a:defRPr/>
              </a:pPr>
              <a:t>2024/7/14</a:t>
            </a:fld>
            <a:endParaRPr lang="zh-CN" altLang="en-US"/>
          </a:p>
        </p:txBody>
      </p:sp>
      <p:sp>
        <p:nvSpPr>
          <p:cNvPr id="5" name="页脚占位符 4">
            <a:extLst>
              <a:ext uri="{FF2B5EF4-FFF2-40B4-BE49-F238E27FC236}">
                <a16:creationId xmlns:a16="http://schemas.microsoft.com/office/drawing/2014/main" id="{8846904D-454A-5415-A79E-8610CAA6236E}"/>
              </a:ext>
            </a:extLst>
          </p:cNvPr>
          <p:cNvSpPr>
            <a:spLocks noGrp="1"/>
          </p:cNvSpPr>
          <p:nvPr>
            <p:ph type="ftr" sz="quarter" idx="11"/>
          </p:nvPr>
        </p:nvSpPr>
        <p:spPr/>
        <p:txBody>
          <a:body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E40AB075-CF31-EB06-BDFC-22795D076958}"/>
              </a:ext>
            </a:extLst>
          </p:cNvPr>
          <p:cNvSpPr>
            <a:spLocks noGrp="1"/>
          </p:cNvSpPr>
          <p:nvPr>
            <p:ph type="sldNum" sz="quarter" idx="12"/>
          </p:nvPr>
        </p:nvSpPr>
        <p:spPr/>
        <p:txBody>
          <a:body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417188699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955806-06DC-3407-5BB9-7D82991DDF3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6A9E660-9BE9-2CCE-2865-874E0484E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C19936-8ED5-E7EE-6F9A-C94F3017AFAF}"/>
              </a:ext>
            </a:extLst>
          </p:cNvPr>
          <p:cNvSpPr>
            <a:spLocks noGrp="1"/>
          </p:cNvSpPr>
          <p:nvPr>
            <p:ph type="dt" sz="half" idx="10"/>
          </p:nvPr>
        </p:nvSpPr>
        <p:spPr/>
        <p:txBody>
          <a:bodyPr/>
          <a:lstStyle/>
          <a:p>
            <a:fld id="{7813520B-71C0-49CF-B514-200A8BC1D5BE}" type="datetimeFigureOut">
              <a:rPr lang="zh-CN" altLang="en-US" smtClean="0"/>
              <a:t>2024/7/14</a:t>
            </a:fld>
            <a:endParaRPr lang="zh-CN" altLang="en-US"/>
          </a:p>
        </p:txBody>
      </p:sp>
      <p:sp>
        <p:nvSpPr>
          <p:cNvPr id="5" name="页脚占位符 4">
            <a:extLst>
              <a:ext uri="{FF2B5EF4-FFF2-40B4-BE49-F238E27FC236}">
                <a16:creationId xmlns:a16="http://schemas.microsoft.com/office/drawing/2014/main" id="{07A9ED37-F99C-CB31-F845-0526A4FFC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BF4DE3-6115-5390-08A5-0A0509B7B7D0}"/>
              </a:ext>
            </a:extLst>
          </p:cNvPr>
          <p:cNvSpPr>
            <a:spLocks noGrp="1"/>
          </p:cNvSpPr>
          <p:nvPr>
            <p:ph type="sldNum" sz="quarter" idx="12"/>
          </p:nvPr>
        </p:nvSpPr>
        <p:spPr/>
        <p:txBody>
          <a:body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2192051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06C68-90F3-79DB-A017-65A17D402F8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A10DF7-C58C-D17B-9162-A4C65EC961F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DF75F34-9490-E5EB-2DA1-1296D685266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9AC6AB-AF9F-B8BF-1DC7-93F4D1C87549}"/>
              </a:ext>
            </a:extLst>
          </p:cNvPr>
          <p:cNvSpPr>
            <a:spLocks noGrp="1"/>
          </p:cNvSpPr>
          <p:nvPr>
            <p:ph type="dt" sz="half" idx="10"/>
          </p:nvPr>
        </p:nvSpPr>
        <p:spPr/>
        <p:txBody>
          <a:bodyPr/>
          <a:lstStyle/>
          <a:p>
            <a:fld id="{7813520B-71C0-49CF-B514-200A8BC1D5BE}" type="datetimeFigureOut">
              <a:rPr lang="zh-CN" altLang="en-US" smtClean="0"/>
              <a:t>2024/7/14</a:t>
            </a:fld>
            <a:endParaRPr lang="zh-CN" altLang="en-US"/>
          </a:p>
        </p:txBody>
      </p:sp>
      <p:sp>
        <p:nvSpPr>
          <p:cNvPr id="6" name="页脚占位符 5">
            <a:extLst>
              <a:ext uri="{FF2B5EF4-FFF2-40B4-BE49-F238E27FC236}">
                <a16:creationId xmlns:a16="http://schemas.microsoft.com/office/drawing/2014/main" id="{60242767-21D9-CB3C-0896-1325F767A6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C8C7AC-AFDC-4EAB-F1C6-8564699DE0E5}"/>
              </a:ext>
            </a:extLst>
          </p:cNvPr>
          <p:cNvSpPr>
            <a:spLocks noGrp="1"/>
          </p:cNvSpPr>
          <p:nvPr>
            <p:ph type="sldNum" sz="quarter" idx="12"/>
          </p:nvPr>
        </p:nvSpPr>
        <p:spPr/>
        <p:txBody>
          <a:body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1574784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FACC0-BBD8-D37E-DA08-59C90636C9C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5738E08-8884-A803-808A-E4827BD0FD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C0CBE2-FE0D-DDB2-30C2-2D747FB74FD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FC12234-A16D-1EFD-BFD1-07E3F312DD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9C281D2-C1C0-5E9F-EA83-1716266A84E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E404333-C701-A49E-ADEC-AB51B8EBA3E8}"/>
              </a:ext>
            </a:extLst>
          </p:cNvPr>
          <p:cNvSpPr>
            <a:spLocks noGrp="1"/>
          </p:cNvSpPr>
          <p:nvPr>
            <p:ph type="dt" sz="half" idx="10"/>
          </p:nvPr>
        </p:nvSpPr>
        <p:spPr/>
        <p:txBody>
          <a:bodyPr/>
          <a:lstStyle/>
          <a:p>
            <a:fld id="{7813520B-71C0-49CF-B514-200A8BC1D5BE}" type="datetimeFigureOut">
              <a:rPr lang="zh-CN" altLang="en-US" smtClean="0"/>
              <a:t>2024/7/14</a:t>
            </a:fld>
            <a:endParaRPr lang="zh-CN" altLang="en-US"/>
          </a:p>
        </p:txBody>
      </p:sp>
      <p:sp>
        <p:nvSpPr>
          <p:cNvPr id="8" name="页脚占位符 7">
            <a:extLst>
              <a:ext uri="{FF2B5EF4-FFF2-40B4-BE49-F238E27FC236}">
                <a16:creationId xmlns:a16="http://schemas.microsoft.com/office/drawing/2014/main" id="{42833E6F-0292-8858-E0B9-3D38B20A5AC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37325F1-C1A0-B880-D612-D44324E2D94D}"/>
              </a:ext>
            </a:extLst>
          </p:cNvPr>
          <p:cNvSpPr>
            <a:spLocks noGrp="1"/>
          </p:cNvSpPr>
          <p:nvPr>
            <p:ph type="sldNum" sz="quarter" idx="12"/>
          </p:nvPr>
        </p:nvSpPr>
        <p:spPr/>
        <p:txBody>
          <a:body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42126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68DA6A-9018-DDA7-3A76-DD960B0D489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2CF46BB-2057-BF20-45E8-896E8971653F}"/>
              </a:ext>
            </a:extLst>
          </p:cNvPr>
          <p:cNvSpPr>
            <a:spLocks noGrp="1"/>
          </p:cNvSpPr>
          <p:nvPr>
            <p:ph type="dt" sz="half" idx="10"/>
          </p:nvPr>
        </p:nvSpPr>
        <p:spPr/>
        <p:txBody>
          <a:bodyPr/>
          <a:lstStyle/>
          <a:p>
            <a:fld id="{7813520B-71C0-49CF-B514-200A8BC1D5BE}" type="datetimeFigureOut">
              <a:rPr lang="zh-CN" altLang="en-US" smtClean="0"/>
              <a:t>2024/7/14</a:t>
            </a:fld>
            <a:endParaRPr lang="zh-CN" altLang="en-US"/>
          </a:p>
        </p:txBody>
      </p:sp>
      <p:sp>
        <p:nvSpPr>
          <p:cNvPr id="4" name="页脚占位符 3">
            <a:extLst>
              <a:ext uri="{FF2B5EF4-FFF2-40B4-BE49-F238E27FC236}">
                <a16:creationId xmlns:a16="http://schemas.microsoft.com/office/drawing/2014/main" id="{2D1F2C4F-CA4B-34A4-D846-11C223B2CEC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70503F8-9F18-8812-FD05-8439930DF3DE}"/>
              </a:ext>
            </a:extLst>
          </p:cNvPr>
          <p:cNvSpPr>
            <a:spLocks noGrp="1"/>
          </p:cNvSpPr>
          <p:nvPr>
            <p:ph type="sldNum" sz="quarter" idx="12"/>
          </p:nvPr>
        </p:nvSpPr>
        <p:spPr/>
        <p:txBody>
          <a:body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2195882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9BF9C78-756B-296D-51E5-17C519F5479B}"/>
              </a:ext>
            </a:extLst>
          </p:cNvPr>
          <p:cNvSpPr>
            <a:spLocks noGrp="1"/>
          </p:cNvSpPr>
          <p:nvPr>
            <p:ph type="dt" sz="half" idx="10"/>
          </p:nvPr>
        </p:nvSpPr>
        <p:spPr/>
        <p:txBody>
          <a:bodyPr/>
          <a:lstStyle/>
          <a:p>
            <a:fld id="{7813520B-71C0-49CF-B514-200A8BC1D5BE}" type="datetimeFigureOut">
              <a:rPr lang="zh-CN" altLang="en-US" smtClean="0"/>
              <a:t>2024/7/14</a:t>
            </a:fld>
            <a:endParaRPr lang="zh-CN" altLang="en-US"/>
          </a:p>
        </p:txBody>
      </p:sp>
      <p:sp>
        <p:nvSpPr>
          <p:cNvPr id="3" name="页脚占位符 2">
            <a:extLst>
              <a:ext uri="{FF2B5EF4-FFF2-40B4-BE49-F238E27FC236}">
                <a16:creationId xmlns:a16="http://schemas.microsoft.com/office/drawing/2014/main" id="{41278292-D408-A6DD-467D-45FE0A9B9D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D5687B0-DB35-11AA-8AF6-F11F91621735}"/>
              </a:ext>
            </a:extLst>
          </p:cNvPr>
          <p:cNvSpPr>
            <a:spLocks noGrp="1"/>
          </p:cNvSpPr>
          <p:nvPr>
            <p:ph type="sldNum" sz="quarter" idx="12"/>
          </p:nvPr>
        </p:nvSpPr>
        <p:spPr/>
        <p:txBody>
          <a:body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1205535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12404-99FE-1ACB-FE5C-425D6080C2E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CA1AB74-4623-CF4C-68C2-E5C076C262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73BAC6F-79FA-E57B-8E3F-8C57474CD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227620-6734-212E-8A85-6F0894F01D57}"/>
              </a:ext>
            </a:extLst>
          </p:cNvPr>
          <p:cNvSpPr>
            <a:spLocks noGrp="1"/>
          </p:cNvSpPr>
          <p:nvPr>
            <p:ph type="dt" sz="half" idx="10"/>
          </p:nvPr>
        </p:nvSpPr>
        <p:spPr/>
        <p:txBody>
          <a:bodyPr/>
          <a:lstStyle/>
          <a:p>
            <a:fld id="{7813520B-71C0-49CF-B514-200A8BC1D5BE}" type="datetimeFigureOut">
              <a:rPr lang="zh-CN" altLang="en-US" smtClean="0"/>
              <a:t>2024/7/14</a:t>
            </a:fld>
            <a:endParaRPr lang="zh-CN" altLang="en-US"/>
          </a:p>
        </p:txBody>
      </p:sp>
      <p:sp>
        <p:nvSpPr>
          <p:cNvPr id="6" name="页脚占位符 5">
            <a:extLst>
              <a:ext uri="{FF2B5EF4-FFF2-40B4-BE49-F238E27FC236}">
                <a16:creationId xmlns:a16="http://schemas.microsoft.com/office/drawing/2014/main" id="{EDBA8163-7AE5-47A9-5587-B6950D3373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63CA7F-7858-C28F-6296-991D2E061D9A}"/>
              </a:ext>
            </a:extLst>
          </p:cNvPr>
          <p:cNvSpPr>
            <a:spLocks noGrp="1"/>
          </p:cNvSpPr>
          <p:nvPr>
            <p:ph type="sldNum" sz="quarter" idx="12"/>
          </p:nvPr>
        </p:nvSpPr>
        <p:spPr/>
        <p:txBody>
          <a:body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900271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B0796-8F5B-3122-A496-261BBC81BF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E5E69E8-561B-5B36-DA1B-ABEC63D69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37D570-4D58-4973-3E7C-B94D91972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8CB192B-EA80-49BD-56E6-F408B003215F}"/>
              </a:ext>
            </a:extLst>
          </p:cNvPr>
          <p:cNvSpPr>
            <a:spLocks noGrp="1"/>
          </p:cNvSpPr>
          <p:nvPr>
            <p:ph type="dt" sz="half" idx="10"/>
          </p:nvPr>
        </p:nvSpPr>
        <p:spPr/>
        <p:txBody>
          <a:bodyPr/>
          <a:lstStyle/>
          <a:p>
            <a:fld id="{7813520B-71C0-49CF-B514-200A8BC1D5BE}" type="datetimeFigureOut">
              <a:rPr lang="zh-CN" altLang="en-US" smtClean="0"/>
              <a:t>2024/7/14</a:t>
            </a:fld>
            <a:endParaRPr lang="zh-CN" altLang="en-US"/>
          </a:p>
        </p:txBody>
      </p:sp>
      <p:sp>
        <p:nvSpPr>
          <p:cNvPr id="6" name="页脚占位符 5">
            <a:extLst>
              <a:ext uri="{FF2B5EF4-FFF2-40B4-BE49-F238E27FC236}">
                <a16:creationId xmlns:a16="http://schemas.microsoft.com/office/drawing/2014/main" id="{E4D614D2-5652-0BE1-3A2D-2E01D1460E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4CF27D-224C-9B43-6561-CF60594A273B}"/>
              </a:ext>
            </a:extLst>
          </p:cNvPr>
          <p:cNvSpPr>
            <a:spLocks noGrp="1"/>
          </p:cNvSpPr>
          <p:nvPr>
            <p:ph type="sldNum" sz="quarter" idx="12"/>
          </p:nvPr>
        </p:nvSpPr>
        <p:spPr/>
        <p:txBody>
          <a:body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67504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25F0832-5DED-5006-0FF0-0F12C5A3D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0335AB1-3EE7-C089-41DC-563E0D1D19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7352E-15CD-02A4-FAA8-2FF0F6C69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13520B-71C0-49CF-B514-200A8BC1D5BE}" type="datetimeFigureOut">
              <a:rPr lang="zh-CN" altLang="en-US" smtClean="0"/>
              <a:t>2024/7/14</a:t>
            </a:fld>
            <a:endParaRPr lang="zh-CN" altLang="en-US"/>
          </a:p>
        </p:txBody>
      </p:sp>
      <p:sp>
        <p:nvSpPr>
          <p:cNvPr id="5" name="页脚占位符 4">
            <a:extLst>
              <a:ext uri="{FF2B5EF4-FFF2-40B4-BE49-F238E27FC236}">
                <a16:creationId xmlns:a16="http://schemas.microsoft.com/office/drawing/2014/main" id="{87A2808D-D02F-601C-A17A-BA64327D30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DA71772-53B5-45B5-362F-93E8AB9160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6D97E3-AD8E-405B-98DF-8685B1F77374}" type="slidenum">
              <a:rPr lang="zh-CN" altLang="en-US" smtClean="0"/>
              <a:t>‹#›</a:t>
            </a:fld>
            <a:endParaRPr lang="zh-CN" altLang="en-US"/>
          </a:p>
        </p:txBody>
      </p:sp>
    </p:spTree>
    <p:extLst>
      <p:ext uri="{BB962C8B-B14F-4D97-AF65-F5344CB8AC3E}">
        <p14:creationId xmlns:p14="http://schemas.microsoft.com/office/powerpoint/2010/main" val="1498980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B1804D9-4E71-6F4A-FC08-25C1353538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3FA08F5-1C30-8157-9C30-8480CC2E2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7F34D4-D687-BE4C-2555-93081D7A20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869E4F4-A98C-45CE-BD62-39334D906E50}" type="datetime1">
              <a:rPr lang="zh-CN" altLang="en-US" smtClean="0"/>
              <a:pPr>
                <a:defRPr/>
              </a:pPr>
              <a:t>2024/7/14</a:t>
            </a:fld>
            <a:endParaRPr lang="zh-CN" altLang="en-US"/>
          </a:p>
        </p:txBody>
      </p:sp>
      <p:sp>
        <p:nvSpPr>
          <p:cNvPr id="5" name="页脚占位符 4">
            <a:extLst>
              <a:ext uri="{FF2B5EF4-FFF2-40B4-BE49-F238E27FC236}">
                <a16:creationId xmlns:a16="http://schemas.microsoft.com/office/drawing/2014/main" id="{F7E64BBA-0C1E-C49F-E184-B4357CC502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zh-CN"/>
              <a:t>Python</a:t>
            </a:r>
            <a:r>
              <a:rPr lang="zh-CN" altLang="en-US"/>
              <a:t>入门到人工智能实战</a:t>
            </a:r>
            <a:endParaRPr lang="zh-CN" altLang="en-US" dirty="0"/>
          </a:p>
        </p:txBody>
      </p:sp>
      <p:sp>
        <p:nvSpPr>
          <p:cNvPr id="6" name="灯片编号占位符 5">
            <a:extLst>
              <a:ext uri="{FF2B5EF4-FFF2-40B4-BE49-F238E27FC236}">
                <a16:creationId xmlns:a16="http://schemas.microsoft.com/office/drawing/2014/main" id="{0050F037-E6FB-6C07-909B-ECC897A44D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A876026-86DB-4795-BA64-05AD33430367}" type="slidenum">
              <a:rPr lang="zh-CN" altLang="en-US" smtClean="0"/>
              <a:pPr>
                <a:defRPr/>
              </a:pPr>
              <a:t>‹#›</a:t>
            </a:fld>
            <a:endParaRPr lang="zh-CN" altLang="en-US"/>
          </a:p>
        </p:txBody>
      </p:sp>
    </p:spTree>
    <p:extLst>
      <p:ext uri="{BB962C8B-B14F-4D97-AF65-F5344CB8AC3E}">
        <p14:creationId xmlns:p14="http://schemas.microsoft.com/office/powerpoint/2010/main" val="2472787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22.emf"/></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2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F9C12-88B5-BB8F-F79E-8E46780643DC}"/>
              </a:ext>
            </a:extLst>
          </p:cNvPr>
          <p:cNvSpPr>
            <a:spLocks noGrp="1"/>
          </p:cNvSpPr>
          <p:nvPr>
            <p:ph type="ctrTitle"/>
          </p:nvPr>
        </p:nvSpPr>
        <p:spPr/>
        <p:txBody>
          <a:bodyPr>
            <a:normAutofit fontScale="90000"/>
          </a:bodyPr>
          <a:lstStyle/>
          <a:p>
            <a:br>
              <a:rPr lang="en-US" altLang="zh-CN" sz="6000" dirty="0"/>
            </a:br>
            <a:r>
              <a:rPr lang="en-US" altLang="zh-CN" sz="6000" dirty="0"/>
              <a:t>《AIGC</a:t>
            </a:r>
            <a:r>
              <a:rPr lang="zh-CN" altLang="en-US" sz="6000" dirty="0"/>
              <a:t>原理与实践</a:t>
            </a:r>
            <a:r>
              <a:rPr lang="en-US" altLang="zh-CN" sz="6000" dirty="0"/>
              <a:t>》</a:t>
            </a:r>
            <a:br>
              <a:rPr lang="en-US" altLang="zh-CN" sz="6000" dirty="0"/>
            </a:br>
            <a:br>
              <a:rPr lang="en-US" altLang="zh-CN" sz="6000" dirty="0"/>
            </a:br>
            <a:r>
              <a:rPr lang="zh-CN" altLang="en-US" sz="4400" dirty="0"/>
              <a:t>第</a:t>
            </a:r>
            <a:r>
              <a:rPr lang="en-US" altLang="zh-CN" sz="4400" dirty="0"/>
              <a:t>7</a:t>
            </a:r>
            <a:r>
              <a:rPr lang="zh-CN" altLang="en-US" sz="4400" dirty="0"/>
              <a:t>章 </a:t>
            </a:r>
            <a:r>
              <a:rPr lang="zh-CN" altLang="en-US" sz="4400" kern="100" dirty="0">
                <a:latin typeface="Times New Roman" panose="02020603050405020304" pitchFamily="18" charset="0"/>
                <a:ea typeface="宋体" panose="02010600030101010101" pitchFamily="2" charset="-122"/>
              </a:rPr>
              <a:t>注意力机制</a:t>
            </a:r>
            <a:endParaRPr lang="zh-CN" altLang="en-US" sz="4400" dirty="0"/>
          </a:p>
        </p:txBody>
      </p:sp>
    </p:spTree>
    <p:extLst>
      <p:ext uri="{BB962C8B-B14F-4D97-AF65-F5344CB8AC3E}">
        <p14:creationId xmlns:p14="http://schemas.microsoft.com/office/powerpoint/2010/main" val="3669897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带注意力机制的</a:t>
            </a:r>
            <a:r>
              <a:rPr lang="zh-CN" altLang="en-US" sz="2400" b="1" dirty="0">
                <a:latin typeface="等线" panose="02010600030101010101" pitchFamily="2" charset="-122"/>
                <a:cs typeface="Times New Roman" panose="02020603050405020304" pitchFamily="18" charset="0"/>
              </a:rPr>
              <a:t>编码器</a:t>
            </a:r>
            <a:r>
              <a:rPr lang="en-US" altLang="zh-CN" sz="2400" b="1" dirty="0">
                <a:effectLst/>
                <a:latin typeface="等线" panose="02010600030101010101" pitchFamily="2" charset="-122"/>
                <a:cs typeface="Times New Roman" panose="02020603050405020304" pitchFamily="18" charset="0"/>
              </a:rPr>
              <a:t>-</a:t>
            </a:r>
            <a:r>
              <a:rPr lang="zh-CN" altLang="en-US" sz="2400" b="1" dirty="0">
                <a:effectLst/>
                <a:latin typeface="等线" panose="02010600030101010101" pitchFamily="2" charset="-122"/>
                <a:cs typeface="Times New Roman" panose="02020603050405020304" pitchFamily="18" charset="0"/>
              </a:rPr>
              <a:t>解码器</a:t>
            </a:r>
            <a:r>
              <a:rPr lang="zh-CN" altLang="en-US" sz="2400" b="1" dirty="0"/>
              <a:t>架构</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721CEB44-737B-00BA-A63E-5F1C178015FA}"/>
                  </a:ext>
                </a:extLst>
              </p:cNvPr>
              <p:cNvSpPr txBox="1">
                <a:spLocks/>
              </p:cNvSpPr>
              <p:nvPr/>
            </p:nvSpPr>
            <p:spPr bwMode="auto">
              <a:xfrm>
                <a:off x="1952625" y="4867276"/>
                <a:ext cx="8115301" cy="2138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𝑌</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𝑐</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𝑌</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m:t>
                    </m:r>
                    <m:d>
                      <m:d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𝑐</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𝑌</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𝑌</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3</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m:t>
                    </m:r>
                    <m:d>
                      <m:d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𝑐</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3</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𝑌</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𝑌</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b>
                        </m:sSub>
                      </m:e>
                    </m:d>
                  </m:oMath>
                </a14:m>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其中每个</a:t>
                </a:r>
                <a14:m>
                  <m:oMath xmlns:m="http://schemas.openxmlformats.org/officeDocument/2006/math">
                    <m:sSub>
                      <m:sSubPr>
                        <m:ctrlP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Times New Roman" panose="02020603050405020304" pitchFamily="18" charset="0"/>
                          </a:rPr>
                        </m:ctrlPr>
                      </m:sSubPr>
                      <m:e>
                        <m:r>
                          <m:rPr>
                            <m:sty m:val="p"/>
                          </m:r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cs typeface="Times New Roman" panose="02020603050405020304" pitchFamily="18" charset="0"/>
                          </a:rPr>
                          <m:t>c</m:t>
                        </m:r>
                      </m:e>
                      <m:sub>
                        <m:r>
                          <m:rPr>
                            <m:sty m:val="p"/>
                          </m:r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cs typeface="Times New Roman" panose="02020603050405020304" pitchFamily="18" charset="0"/>
                          </a:rPr>
                          <m:t>i</m:t>
                        </m:r>
                      </m:sub>
                    </m:sSub>
                  </m:oMath>
                </a14:m>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对应着源语句</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X</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中每个单词不同的注意力分配概率。</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mc:Choice>
        <mc:Fallback xmlns="">
          <p:sp>
            <p:nvSpPr>
              <p:cNvPr id="9" name="内容占位符 5">
                <a:extLst>
                  <a:ext uri="{FF2B5EF4-FFF2-40B4-BE49-F238E27FC236}">
                    <a16:creationId xmlns:a16="http://schemas.microsoft.com/office/drawing/2014/main" id="{721CEB44-737B-00BA-A63E-5F1C178015FA}"/>
                  </a:ext>
                </a:extLst>
              </p:cNvPr>
              <p:cNvSpPr txBox="1">
                <a:spLocks noRot="1" noChangeAspect="1" noMove="1" noResize="1" noEditPoints="1" noAdjustHandles="1" noChangeArrowheads="1" noChangeShapeType="1" noTextEdit="1"/>
              </p:cNvSpPr>
              <p:nvPr/>
            </p:nvSpPr>
            <p:spPr bwMode="auto">
              <a:xfrm>
                <a:off x="1952625" y="4867276"/>
                <a:ext cx="8115301" cy="2138374"/>
              </a:xfrm>
              <a:prstGeom prst="rect">
                <a:avLst/>
              </a:prstGeom>
              <a:blipFill>
                <a:blip r:embed="rId3"/>
                <a:stretch>
                  <a:fillRect l="-751"/>
                </a:stretch>
              </a:blipFill>
              <a:ln w="9525">
                <a:noFill/>
                <a:miter lim="800000"/>
                <a:headEnd/>
                <a:tailEnd/>
              </a:ln>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C7C78099-2A19-D89D-54F6-5BDEAE45421D}"/>
              </a:ext>
            </a:extLst>
          </p:cNvPr>
          <p:cNvPicPr>
            <a:picLocks noChangeAspect="1"/>
          </p:cNvPicPr>
          <p:nvPr/>
        </p:nvPicPr>
        <p:blipFill>
          <a:blip r:embed="rId4"/>
          <a:stretch>
            <a:fillRect/>
          </a:stretch>
        </p:blipFill>
        <p:spPr>
          <a:xfrm>
            <a:off x="2057401" y="2166916"/>
            <a:ext cx="7839074" cy="2314575"/>
          </a:xfrm>
          <a:prstGeom prst="rect">
            <a:avLst/>
          </a:prstGeom>
        </p:spPr>
      </p:pic>
    </p:spTree>
    <p:extLst>
      <p:ext uri="{BB962C8B-B14F-4D97-AF65-F5344CB8AC3E}">
        <p14:creationId xmlns:p14="http://schemas.microsoft.com/office/powerpoint/2010/main" val="851170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带注意力机制的</a:t>
            </a:r>
            <a:r>
              <a:rPr lang="zh-CN" altLang="en-US" sz="2400" b="1" dirty="0">
                <a:latin typeface="等线" panose="02010600030101010101" pitchFamily="2" charset="-122"/>
                <a:cs typeface="Times New Roman" panose="02020603050405020304" pitchFamily="18" charset="0"/>
              </a:rPr>
              <a:t>编码器</a:t>
            </a:r>
            <a:r>
              <a:rPr lang="en-US" altLang="zh-CN" sz="2400" b="1" dirty="0">
                <a:effectLst/>
                <a:latin typeface="等线" panose="02010600030101010101" pitchFamily="2" charset="-122"/>
                <a:cs typeface="Times New Roman" panose="02020603050405020304" pitchFamily="18" charset="0"/>
              </a:rPr>
              <a:t>-</a:t>
            </a:r>
            <a:r>
              <a:rPr lang="zh-CN" altLang="en-US" sz="2400" b="1" dirty="0">
                <a:effectLst/>
                <a:latin typeface="等线" panose="02010600030101010101" pitchFamily="2" charset="-122"/>
                <a:cs typeface="Times New Roman" panose="02020603050405020304" pitchFamily="18" charset="0"/>
              </a:rPr>
              <a:t>解码器</a:t>
            </a:r>
            <a:r>
              <a:rPr lang="zh-CN" altLang="en-US" sz="2400" b="1" dirty="0"/>
              <a:t>架构</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721CEB44-737B-00BA-A63E-5F1C178015FA}"/>
                  </a:ext>
                </a:extLst>
              </p:cNvPr>
              <p:cNvSpPr txBox="1">
                <a:spLocks/>
              </p:cNvSpPr>
              <p:nvPr/>
            </p:nvSpPr>
            <p:spPr bwMode="auto">
              <a:xfrm>
                <a:off x="1866899" y="2001521"/>
                <a:ext cx="8536941" cy="2138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14:m>
                  <m:oMath xmlns:m="http://schemas.openxmlformats.org/officeDocument/2006/math">
                    <m:sSub>
                      <m:sSubPr>
                        <m:ctrlP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Times New Roman" panose="02020603050405020304" pitchFamily="18" charset="0"/>
                          </a:rPr>
                        </m:ctrlPr>
                      </m:sSubPr>
                      <m:e>
                        <m:r>
                          <a:rPr lang="zh-CN" altLang="en-US" sz="2400" i="1" dirty="0">
                            <a:solidFill>
                              <a:srgbClr val="222222"/>
                            </a:solidFill>
                            <a:latin typeface="Cambria Math" panose="02040503050406030204" pitchFamily="18" charset="0"/>
                            <a:cs typeface="Times New Roman" panose="02020603050405020304" pitchFamily="18" charset="0"/>
                          </a:rPr>
                          <m:t>如何计算</m:t>
                        </m:r>
                        <m:r>
                          <m:rPr>
                            <m:sty m:val="p"/>
                          </m:r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cs typeface="Times New Roman" panose="02020603050405020304" pitchFamily="18" charset="0"/>
                          </a:rPr>
                          <m:t>c</m:t>
                        </m:r>
                      </m:e>
                      <m:sub>
                        <m:r>
                          <m:rPr>
                            <m:sty m:val="p"/>
                          </m:r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cs typeface="Times New Roman" panose="02020603050405020304" pitchFamily="18" charset="0"/>
                          </a:rPr>
                          <m:t>i</m:t>
                        </m:r>
                      </m:sub>
                    </m:sSub>
                  </m:oMath>
                </a14:m>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比如输入的是英文句子：</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Tom chase Jerry</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arial" panose="020B0604020202020204" pitchFamily="34" charset="0"/>
                    <a:ea typeface="等线" panose="02010600030101010101" pitchFamily="2" charset="-122"/>
                  </a:rPr>
                  <a:t>通过</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Encoder-Decoder</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框架逐步翻译成中文单词：</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“汤姆”，“追逐”，“杰瑞”。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endParaRPr>
              </a:p>
            </p:txBody>
          </p:sp>
        </mc:Choice>
        <mc:Fallback xmlns="">
          <p:sp>
            <p:nvSpPr>
              <p:cNvPr id="9" name="内容占位符 5">
                <a:extLst>
                  <a:ext uri="{FF2B5EF4-FFF2-40B4-BE49-F238E27FC236}">
                    <a16:creationId xmlns:a16="http://schemas.microsoft.com/office/drawing/2014/main" id="{721CEB44-737B-00BA-A63E-5F1C178015FA}"/>
                  </a:ext>
                </a:extLst>
              </p:cNvPr>
              <p:cNvSpPr txBox="1">
                <a:spLocks noRot="1" noChangeAspect="1" noMove="1" noResize="1" noEditPoints="1" noAdjustHandles="1" noChangeArrowheads="1" noChangeShapeType="1" noTextEdit="1"/>
              </p:cNvSpPr>
              <p:nvPr/>
            </p:nvSpPr>
            <p:spPr bwMode="auto">
              <a:xfrm>
                <a:off x="1866899" y="2001521"/>
                <a:ext cx="8536941" cy="2138374"/>
              </a:xfrm>
              <a:prstGeom prst="rect">
                <a:avLst/>
              </a:prstGeom>
              <a:blipFill>
                <a:blip r:embed="rId3"/>
                <a:stretch>
                  <a:fillRect l="-714" t="-1994" b="-10256"/>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683408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带注意力机制的</a:t>
            </a:r>
            <a:r>
              <a:rPr lang="zh-CN" altLang="en-US" sz="2400" b="1" dirty="0">
                <a:latin typeface="等线" panose="02010600030101010101" pitchFamily="2" charset="-122"/>
                <a:cs typeface="Times New Roman" panose="02020603050405020304" pitchFamily="18" charset="0"/>
              </a:rPr>
              <a:t>编码器</a:t>
            </a:r>
            <a:r>
              <a:rPr lang="en-US" altLang="zh-CN" sz="2400" b="1" dirty="0">
                <a:effectLst/>
                <a:latin typeface="等线" panose="02010600030101010101" pitchFamily="2" charset="-122"/>
                <a:cs typeface="Times New Roman" panose="02020603050405020304" pitchFamily="18" charset="0"/>
              </a:rPr>
              <a:t>-</a:t>
            </a:r>
            <a:r>
              <a:rPr lang="zh-CN" altLang="en-US" sz="2400" b="1" dirty="0">
                <a:effectLst/>
                <a:latin typeface="等线" panose="02010600030101010101" pitchFamily="2" charset="-122"/>
                <a:cs typeface="Times New Roman" panose="02020603050405020304" pitchFamily="18" charset="0"/>
              </a:rPr>
              <a:t>解码器</a:t>
            </a:r>
            <a:r>
              <a:rPr lang="zh-CN" altLang="en-US" sz="2400" b="1" dirty="0"/>
              <a:t>架构</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721CEB44-737B-00BA-A63E-5F1C178015FA}"/>
                  </a:ext>
                </a:extLst>
              </p:cNvPr>
              <p:cNvSpPr txBox="1">
                <a:spLocks/>
              </p:cNvSpPr>
              <p:nvPr/>
            </p:nvSpPr>
            <p:spPr bwMode="auto">
              <a:xfrm>
                <a:off x="1866899" y="2001521"/>
                <a:ext cx="8536941" cy="2138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14:m>
                  <m:oMath xmlns:m="http://schemas.openxmlformats.org/officeDocument/2006/math">
                    <m:sSub>
                      <m:sSubPr>
                        <m:ctrlP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Times New Roman" panose="02020603050405020304" pitchFamily="18" charset="0"/>
                          </a:rPr>
                        </m:ctrlPr>
                      </m:sSubPr>
                      <m:e>
                        <m:r>
                          <a:rPr lang="zh-CN" altLang="en-US" sz="2400" i="1" dirty="0">
                            <a:solidFill>
                              <a:srgbClr val="222222"/>
                            </a:solidFill>
                            <a:latin typeface="Cambria Math" panose="02040503050406030204" pitchFamily="18" charset="0"/>
                            <a:cs typeface="Times New Roman" panose="02020603050405020304" pitchFamily="18" charset="0"/>
                          </a:rPr>
                          <m:t>计算</m:t>
                        </m:r>
                        <m:r>
                          <m:rPr>
                            <m:sty m:val="p"/>
                          </m:r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cs typeface="Times New Roman" panose="02020603050405020304" pitchFamily="18" charset="0"/>
                          </a:rPr>
                          <m:t>c</m:t>
                        </m:r>
                      </m:e>
                      <m:sub>
                        <m:r>
                          <m:rPr>
                            <m:sty m:val="p"/>
                          </m:r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cs typeface="Times New Roman" panose="02020603050405020304" pitchFamily="18" charset="0"/>
                          </a:rPr>
                          <m:t>i</m:t>
                        </m:r>
                      </m:sub>
                    </m:sSub>
                  </m:oMath>
                </a14:m>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的简单示例：</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endParaRPr>
              </a:p>
            </p:txBody>
          </p:sp>
        </mc:Choice>
        <mc:Fallback xmlns="">
          <p:sp>
            <p:nvSpPr>
              <p:cNvPr id="9" name="内容占位符 5">
                <a:extLst>
                  <a:ext uri="{FF2B5EF4-FFF2-40B4-BE49-F238E27FC236}">
                    <a16:creationId xmlns:a16="http://schemas.microsoft.com/office/drawing/2014/main" id="{721CEB44-737B-00BA-A63E-5F1C178015FA}"/>
                  </a:ext>
                </a:extLst>
              </p:cNvPr>
              <p:cNvSpPr txBox="1">
                <a:spLocks noRot="1" noChangeAspect="1" noMove="1" noResize="1" noEditPoints="1" noAdjustHandles="1" noChangeArrowheads="1" noChangeShapeType="1" noTextEdit="1"/>
              </p:cNvSpPr>
              <p:nvPr/>
            </p:nvSpPr>
            <p:spPr bwMode="auto">
              <a:xfrm>
                <a:off x="1866899" y="2001521"/>
                <a:ext cx="8536941" cy="2138374"/>
              </a:xfrm>
              <a:prstGeom prst="rect">
                <a:avLst/>
              </a:prstGeom>
              <a:blipFill>
                <a:blip r:embed="rId3"/>
                <a:stretch>
                  <a:fillRect l="-714" t="-1994"/>
                </a:stretch>
              </a:blipFill>
              <a:ln w="9525">
                <a:noFill/>
                <a:miter lim="800000"/>
                <a:headEnd/>
                <a:tailEnd/>
              </a:ln>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399D7D10-EFF9-ABC5-731C-14EA48388278}"/>
              </a:ext>
            </a:extLst>
          </p:cNvPr>
          <p:cNvPicPr>
            <a:picLocks noChangeAspect="1"/>
          </p:cNvPicPr>
          <p:nvPr/>
        </p:nvPicPr>
        <p:blipFill>
          <a:blip r:embed="rId4"/>
          <a:stretch>
            <a:fillRect/>
          </a:stretch>
        </p:blipFill>
        <p:spPr>
          <a:xfrm>
            <a:off x="1866899" y="2489200"/>
            <a:ext cx="8315326" cy="3403599"/>
          </a:xfrm>
          <a:prstGeom prst="rect">
            <a:avLst/>
          </a:prstGeom>
        </p:spPr>
      </p:pic>
    </p:spTree>
    <p:extLst>
      <p:ext uri="{BB962C8B-B14F-4D97-AF65-F5344CB8AC3E}">
        <p14:creationId xmlns:p14="http://schemas.microsoft.com/office/powerpoint/2010/main" val="1112961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14:m>
                  <m:oMath xmlns:m="http://schemas.openxmlformats.org/officeDocument/2006/math">
                    <m:sSub>
                      <m:sSubPr>
                        <m:ctrlP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cs typeface="Times New Roman" panose="02020603050405020304" pitchFamily="18" charset="0"/>
                          </a:rPr>
                        </m:ctrlPr>
                      </m:sSubPr>
                      <m:e>
                        <m:r>
                          <a:rPr lang="zh-CN" altLang="en-US" sz="2400" i="1" dirty="0">
                            <a:solidFill>
                              <a:srgbClr val="222222"/>
                            </a:solidFill>
                            <a:latin typeface="Cambria Math" panose="02040503050406030204" pitchFamily="18" charset="0"/>
                            <a:cs typeface="Times New Roman" panose="02020603050405020304" pitchFamily="18" charset="0"/>
                          </a:rPr>
                          <m:t>计算</m:t>
                        </m:r>
                        <m:r>
                          <m:rPr>
                            <m:sty m:val="p"/>
                          </m:r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cs typeface="Times New Roman" panose="02020603050405020304" pitchFamily="18" charset="0"/>
                          </a:rPr>
                          <m:t>c</m:t>
                        </m:r>
                      </m:e>
                      <m:sub>
                        <m:r>
                          <m:rPr>
                            <m:sty m:val="p"/>
                          </m:rPr>
                          <a:rPr kumimoji="0" lang="en-US" altLang="zh-CN" sz="2400" b="0" i="1" u="none" strike="noStrike" kern="1200" cap="none" spc="0" normalizeH="0" baseline="0" noProof="0" dirty="0">
                            <a:ln>
                              <a:noFill/>
                            </a:ln>
                            <a:solidFill>
                              <a:srgbClr val="222222"/>
                            </a:solidFill>
                            <a:effectLst/>
                            <a:uLnTx/>
                            <a:uFillTx/>
                            <a:latin typeface="Cambria Math" panose="02040503050406030204" pitchFamily="18" charset="0"/>
                            <a:cs typeface="Times New Roman" panose="02020603050405020304" pitchFamily="18" charset="0"/>
                          </a:rPr>
                          <m:t>i</m:t>
                        </m:r>
                      </m:sub>
                    </m:sSub>
                  </m:oMath>
                </a14:m>
                <a:r>
                  <a:rPr lang="zh-CN" altLang="en-US" sz="2400" b="1" dirty="0"/>
                  <a:t>的架构可抽象为</a:t>
                </a:r>
                <a:r>
                  <a:rPr lang="en-US" altLang="zh-CN" sz="2400" b="1" dirty="0"/>
                  <a:t>Q,K,V</a:t>
                </a:r>
                <a:r>
                  <a:rPr lang="zh-CN" altLang="en-US" sz="2400" b="1" dirty="0"/>
                  <a:t>注意力机制的架构</a:t>
                </a:r>
                <a:endParaRPr lang="en-US" altLang="zh-CN" sz="2400" b="1" dirty="0"/>
              </a:p>
            </p:txBody>
          </p:sp>
        </mc:Choice>
        <mc:Fallback xmlns="">
          <p:sp>
            <p:nvSpPr>
              <p:cNvPr id="2" name="内容占位符 5">
                <a:extLst>
                  <a:ext uri="{FF2B5EF4-FFF2-40B4-BE49-F238E27FC236}">
                    <a16:creationId xmlns:a16="http://schemas.microsoft.com/office/drawing/2014/main" id="{F345EB38-C67F-535C-6225-1D1EAADB30A0}"/>
                  </a:ext>
                </a:extLst>
              </p:cNvPr>
              <p:cNvSpPr>
                <a:spLocks noGrp="1" noRot="1" noChangeAspect="1" noMove="1" noResize="1" noEditPoints="1" noAdjustHandles="1" noChangeArrowheads="1" noChangeShapeType="1" noTextEdit="1"/>
              </p:cNvSpPr>
              <p:nvPr>
                <p:ph idx="1"/>
              </p:nvPr>
            </p:nvSpPr>
            <p:spPr>
              <a:xfrm>
                <a:off x="1952625" y="1547801"/>
                <a:ext cx="8229600" cy="428627"/>
              </a:xfrm>
              <a:blipFill>
                <a:blip r:embed="rId3"/>
                <a:stretch>
                  <a:fillRect l="-888" t="-16667" b="-30556"/>
                </a:stretch>
              </a:blipFill>
              <a:ln>
                <a:solidFill>
                  <a:srgbClr val="0070C0"/>
                </a:solidFill>
              </a:ln>
            </p:spPr>
            <p:txBody>
              <a:bodyPr/>
              <a:lstStyle/>
              <a:p>
                <a:r>
                  <a:rPr lang="zh-CN" altLang="en-US">
                    <a:noFill/>
                  </a:rPr>
                  <a:t> </a:t>
                </a:r>
              </a:p>
            </p:txBody>
          </p:sp>
        </mc:Fallback>
      </mc:AlternateContent>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内容占位符 5">
            <a:extLst>
              <a:ext uri="{FF2B5EF4-FFF2-40B4-BE49-F238E27FC236}">
                <a16:creationId xmlns:a16="http://schemas.microsoft.com/office/drawing/2014/main" id="{721CEB44-737B-00BA-A63E-5F1C178015FA}"/>
              </a:ext>
            </a:extLst>
          </p:cNvPr>
          <p:cNvSpPr txBox="1">
            <a:spLocks/>
          </p:cNvSpPr>
          <p:nvPr/>
        </p:nvSpPr>
        <p:spPr bwMode="auto">
          <a:xfrm>
            <a:off x="1927859" y="2001521"/>
            <a:ext cx="8536941" cy="2138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目标</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每个中文</a:t>
            </a:r>
            <a:r>
              <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a:t>
            </a: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rPr>
              <a:t>对应</a:t>
            </a:r>
            <a:r>
              <a:rPr lang="en-US" altLang="zh-CN" sz="2400" dirty="0">
                <a:solidFill>
                  <a:srgbClr val="222222"/>
                </a:solidFill>
                <a:latin typeface="arial" panose="020B0604020202020204" pitchFamily="34" charset="0"/>
                <a:ea typeface="等线" panose="02010600030101010101" pitchFamily="2" charset="-122"/>
              </a:rPr>
              <a:t>Q,K</a:t>
            </a:r>
            <a:r>
              <a:rPr lang="zh-CN" altLang="en-US" sz="2400" dirty="0">
                <a:solidFill>
                  <a:srgbClr val="222222"/>
                </a:solidFill>
                <a:latin typeface="arial" panose="020B0604020202020204" pitchFamily="34" charset="0"/>
                <a:ea typeface="等线" panose="02010600030101010101" pitchFamily="2" charset="-122"/>
              </a:rPr>
              <a:t>相当于输入，</a:t>
            </a:r>
            <a:r>
              <a:rPr lang="en-US" altLang="zh-CN" sz="2400" dirty="0">
                <a:solidFill>
                  <a:srgbClr val="222222"/>
                </a:solidFill>
                <a:latin typeface="arial" panose="020B0604020202020204" pitchFamily="34" charset="0"/>
                <a:ea typeface="等线" panose="02010600030101010101" pitchFamily="2" charset="-122"/>
              </a:rPr>
              <a:t>V</a:t>
            </a:r>
            <a:r>
              <a:rPr lang="zh-CN" altLang="en-US" sz="2400" dirty="0">
                <a:solidFill>
                  <a:srgbClr val="222222"/>
                </a:solidFill>
                <a:latin typeface="arial" panose="020B0604020202020204" pitchFamily="34" charset="0"/>
                <a:ea typeface="等线" panose="02010600030101010101" pitchFamily="2" charset="-122"/>
              </a:rPr>
              <a:t>对应每个输入通过变换</a:t>
            </a:r>
            <a:r>
              <a:rPr lang="en-US" altLang="zh-CN" sz="2400" dirty="0">
                <a:solidFill>
                  <a:srgbClr val="222222"/>
                </a:solidFill>
                <a:latin typeface="arial" panose="020B0604020202020204" pitchFamily="34" charset="0"/>
                <a:ea typeface="等线" panose="02010600030101010101" pitchFamily="2" charset="-122"/>
              </a:rPr>
              <a:t>f2</a:t>
            </a:r>
            <a:r>
              <a:rPr lang="zh-CN" altLang="en-US" sz="2400" dirty="0">
                <a:solidFill>
                  <a:srgbClr val="222222"/>
                </a:solidFill>
                <a:latin typeface="arial" panose="020B0604020202020204" pitchFamily="34" charset="0"/>
                <a:ea typeface="等线" panose="02010600030101010101" pitchFamily="2" charset="-122"/>
              </a:rPr>
              <a:t>的输出值。</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endParaRPr>
          </a:p>
        </p:txBody>
      </p:sp>
      <p:pic>
        <p:nvPicPr>
          <p:cNvPr id="12" name="图片 11">
            <a:extLst>
              <a:ext uri="{FF2B5EF4-FFF2-40B4-BE49-F238E27FC236}">
                <a16:creationId xmlns:a16="http://schemas.microsoft.com/office/drawing/2014/main" id="{C43C13BC-9A8D-F824-EB92-B68C59001375}"/>
              </a:ext>
            </a:extLst>
          </p:cNvPr>
          <p:cNvPicPr>
            <a:picLocks noChangeAspect="1"/>
          </p:cNvPicPr>
          <p:nvPr/>
        </p:nvPicPr>
        <p:blipFill>
          <a:blip r:embed="rId4"/>
          <a:stretch>
            <a:fillRect/>
          </a:stretch>
        </p:blipFill>
        <p:spPr>
          <a:xfrm>
            <a:off x="1927860" y="2905113"/>
            <a:ext cx="8455660" cy="3236302"/>
          </a:xfrm>
          <a:prstGeom prst="rect">
            <a:avLst/>
          </a:prstGeom>
        </p:spPr>
      </p:pic>
    </p:spTree>
    <p:extLst>
      <p:ext uri="{BB962C8B-B14F-4D97-AF65-F5344CB8AC3E}">
        <p14:creationId xmlns:p14="http://schemas.microsoft.com/office/powerpoint/2010/main" val="1854493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日常生活中的</a:t>
            </a:r>
            <a:r>
              <a:rPr lang="en-US" altLang="zh-CN" sz="2400" b="1" dirty="0"/>
              <a:t>Q,K,V</a:t>
            </a:r>
            <a:r>
              <a:rPr lang="zh-CN" altLang="en-US" sz="2400" b="1" dirty="0"/>
              <a:t>注意力机制示例</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内容占位符 5">
            <a:extLst>
              <a:ext uri="{FF2B5EF4-FFF2-40B4-BE49-F238E27FC236}">
                <a16:creationId xmlns:a16="http://schemas.microsoft.com/office/drawing/2014/main" id="{6AD9A0A2-9783-B5B4-7786-72A2C60B7D0F}"/>
              </a:ext>
            </a:extLst>
          </p:cNvPr>
          <p:cNvSpPr txBox="1">
            <a:spLocks/>
          </p:cNvSpPr>
          <p:nvPr/>
        </p:nvSpPr>
        <p:spPr bwMode="auto">
          <a:xfrm>
            <a:off x="1981199" y="1976425"/>
            <a:ext cx="8401051" cy="43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假设你去图书馆，这里拥有丰富的藏书（这就像是</a:t>
            </a:r>
            <a:r>
              <a:rPr kumimoji="0" lang="en-US" altLang="zh-CN" sz="20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Source</a:t>
            </a: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，即源数据或输入信息的集合）。</a:t>
            </a:r>
            <a:endPar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你有一个特定的研究主题，比如“</a:t>
            </a: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生成式人工智能</a:t>
            </a: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”（这就像是</a:t>
            </a:r>
            <a:r>
              <a:rPr kumimoji="0" lang="en-US" altLang="zh-CN" sz="20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Query</a:t>
            </a: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，即查询或任务需求）。</a:t>
            </a:r>
            <a:endPar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在图书馆中，每本书都有自己的书名、作者、标签等信息（这些就像是</a:t>
            </a:r>
            <a:r>
              <a:rPr kumimoji="0" lang="en-US" altLang="zh-CN" sz="20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Key</a:t>
            </a: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，即键或特征，</a:t>
            </a:r>
            <a:r>
              <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KEY</a:t>
            </a: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可以是与</a:t>
            </a:r>
            <a:r>
              <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QUERY</a:t>
            </a:r>
            <a:r>
              <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相关的关键词）。你会通过这些信息来判断一本书是否与你的研究主题相关。</a:t>
            </a:r>
            <a:endPar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当你找到了一本与</a:t>
            </a:r>
            <a:r>
              <a:rPr kumimoji="0" lang="zh-CN" altLang="en-US" sz="2000" b="1"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生成式人工智能</a:t>
            </a:r>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相关的书，你会翻阅它，查看其中的内容、章节、插图等，这些就像是</a:t>
            </a:r>
            <a:r>
              <a:rPr kumimoji="0" lang="en-US" altLang="zh-CN" sz="2000" b="0" i="0" u="none" strike="noStrike" kern="1200" cap="none" spc="0" normalizeH="0" baseline="0" noProof="0" dirty="0">
                <a:ln>
                  <a:noFill/>
                </a:ln>
                <a:solidFill>
                  <a:srgbClr val="222222"/>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Value</a:t>
            </a:r>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，即值或信息（</a:t>
            </a:r>
            <a:r>
              <a:rPr kumimoji="0" lang="en-US" altLang="zh-CN"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key</a:t>
            </a:r>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与</a:t>
            </a:r>
            <a:r>
              <a:rPr kumimoji="0" lang="en-US" altLang="zh-CN"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value</a:t>
            </a:r>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是成对出现）</a:t>
            </a:r>
            <a:endParaRPr lang="en-US" altLang="zh-CN" sz="20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通过设计注意力汇聚的方式， 便于给定的</a:t>
            </a:r>
            <a:r>
              <a:rPr kumimoji="0" lang="en-US" altLang="zh-CN" sz="2000" b="0" i="0" u="none" strike="noStrike" kern="1200" cap="none" spc="0" normalizeH="0" baseline="0" noProof="0" dirty="0">
                <a:ln>
                  <a:noFill/>
                </a:ln>
                <a:solidFill>
                  <a:srgbClr val="222222"/>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Query</a:t>
            </a:r>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与</a:t>
            </a:r>
            <a:r>
              <a:rPr kumimoji="0" lang="en-US" altLang="zh-CN" sz="2000" b="0" i="0" u="none" strike="noStrike" kern="1200" cap="none" spc="0" normalizeH="0" baseline="0" noProof="0" dirty="0">
                <a:ln>
                  <a:noFill/>
                </a:ln>
                <a:solidFill>
                  <a:srgbClr val="222222"/>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Key</a:t>
            </a:r>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进行匹配（如相似度）， 这将引导得出最匹配的值</a:t>
            </a:r>
            <a:r>
              <a:rPr kumimoji="0" lang="en-US" altLang="zh-CN" sz="2000" b="0" i="0" u="none" strike="noStrike" kern="1200" cap="none" spc="0" normalizeH="0" baseline="0" noProof="0" dirty="0">
                <a:ln>
                  <a:noFill/>
                </a:ln>
                <a:solidFill>
                  <a:srgbClr val="222222"/>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Value</a:t>
            </a:r>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7062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日常生活中的</a:t>
            </a:r>
            <a:r>
              <a:rPr lang="en-US" altLang="zh-CN" sz="2400" b="1" dirty="0"/>
              <a:t>Q,K,V</a:t>
            </a:r>
            <a:r>
              <a:rPr lang="zh-CN" altLang="en-US" sz="2400" b="1" dirty="0"/>
              <a:t>注意力机制架构</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2" name="图片 11">
            <a:extLst>
              <a:ext uri="{FF2B5EF4-FFF2-40B4-BE49-F238E27FC236}">
                <a16:creationId xmlns:a16="http://schemas.microsoft.com/office/drawing/2014/main" id="{361A5087-1A5A-8290-5857-6FCFC133BC2A}"/>
              </a:ext>
            </a:extLst>
          </p:cNvPr>
          <p:cNvPicPr>
            <a:picLocks noChangeAspect="1"/>
          </p:cNvPicPr>
          <p:nvPr/>
        </p:nvPicPr>
        <p:blipFill>
          <a:blip r:embed="rId3"/>
          <a:stretch>
            <a:fillRect/>
          </a:stretch>
        </p:blipFill>
        <p:spPr>
          <a:xfrm>
            <a:off x="1952624" y="1990724"/>
            <a:ext cx="8229599" cy="4105271"/>
          </a:xfrm>
          <a:prstGeom prst="rect">
            <a:avLst/>
          </a:prstGeom>
        </p:spPr>
      </p:pic>
    </p:spTree>
    <p:extLst>
      <p:ext uri="{BB962C8B-B14F-4D97-AF65-F5344CB8AC3E}">
        <p14:creationId xmlns:p14="http://schemas.microsoft.com/office/powerpoint/2010/main" val="351337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pPr marL="0" indent="0">
              <a:buNone/>
            </a:pPr>
            <a:r>
              <a:rPr lang="zh-CN" altLang="en-US" sz="2400" b="1" dirty="0"/>
              <a:t>基于</a:t>
            </a:r>
            <a:r>
              <a:rPr lang="en-US" altLang="zh-CN" sz="2400" b="1" dirty="0"/>
              <a:t>Q,K,V</a:t>
            </a:r>
            <a:r>
              <a:rPr lang="zh-CN" altLang="en-US" sz="2400" b="1" dirty="0"/>
              <a:t>计算注意力过程</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8" name="图片 17">
            <a:extLst>
              <a:ext uri="{FF2B5EF4-FFF2-40B4-BE49-F238E27FC236}">
                <a16:creationId xmlns:a16="http://schemas.microsoft.com/office/drawing/2014/main" id="{C138757E-4255-4A83-773C-BAC0ED79B717}"/>
              </a:ext>
            </a:extLst>
          </p:cNvPr>
          <p:cNvPicPr>
            <a:picLocks noChangeAspect="1"/>
          </p:cNvPicPr>
          <p:nvPr/>
        </p:nvPicPr>
        <p:blipFill>
          <a:blip r:embed="rId3"/>
          <a:stretch>
            <a:fillRect/>
          </a:stretch>
        </p:blipFill>
        <p:spPr>
          <a:xfrm>
            <a:off x="1689099" y="1976429"/>
            <a:ext cx="8493125" cy="4251642"/>
          </a:xfrm>
          <a:prstGeom prst="rect">
            <a:avLst/>
          </a:prstGeom>
        </p:spPr>
      </p:pic>
    </p:spTree>
    <p:extLst>
      <p:ext uri="{BB962C8B-B14F-4D97-AF65-F5344CB8AC3E}">
        <p14:creationId xmlns:p14="http://schemas.microsoft.com/office/powerpoint/2010/main" val="1458279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注意力机制在</a:t>
            </a:r>
            <a:r>
              <a:rPr lang="en-US" altLang="zh-CN" sz="2400" b="1" dirty="0"/>
              <a:t>NLP</a:t>
            </a:r>
            <a:r>
              <a:rPr lang="zh-CN" altLang="en-US" sz="2400" b="1" dirty="0"/>
              <a:t>领域的应用</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5">
            <a:extLst>
              <a:ext uri="{FF2B5EF4-FFF2-40B4-BE49-F238E27FC236}">
                <a16:creationId xmlns:a16="http://schemas.microsoft.com/office/drawing/2014/main" id="{8B0176BC-ABB8-284B-B5BE-932926778239}"/>
              </a:ext>
            </a:extLst>
          </p:cNvPr>
          <p:cNvSpPr txBox="1">
            <a:spLocks/>
          </p:cNvSpPr>
          <p:nvPr/>
        </p:nvSpPr>
        <p:spPr bwMode="auto">
          <a:xfrm>
            <a:off x="1981200" y="1976425"/>
            <a:ext cx="8201026" cy="43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注意力机制在</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NLP</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领域的独特贡献：</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在</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NLP</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领域，注意力机制通过动态地调整对不同输入部分的关注程度，显著提升了模型处理复杂任务（如机器翻译、文本分类）的准确性和效率。</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它允许模型在解码时聚焦于输入序列的关键部分，从而有效避免了传统序列模型在处理长文本时可能遇到的性能瓶颈。</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此外，注意力机制还增强了模型的生成能力，使得生成的文本更加流畅和符合上下文。</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630188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注意力机制在</a:t>
            </a:r>
            <a:r>
              <a:rPr lang="en-US" altLang="zh-CN" sz="2400" b="1" dirty="0"/>
              <a:t>CV</a:t>
            </a:r>
            <a:r>
              <a:rPr lang="zh-CN" altLang="en-US" sz="2400" b="1" dirty="0"/>
              <a:t>领域的应用</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5">
            <a:extLst>
              <a:ext uri="{FF2B5EF4-FFF2-40B4-BE49-F238E27FC236}">
                <a16:creationId xmlns:a16="http://schemas.microsoft.com/office/drawing/2014/main" id="{8B0176BC-ABB8-284B-B5BE-932926778239}"/>
              </a:ext>
            </a:extLst>
          </p:cNvPr>
          <p:cNvSpPr txBox="1">
            <a:spLocks/>
          </p:cNvSpPr>
          <p:nvPr/>
        </p:nvSpPr>
        <p:spPr bwMode="auto">
          <a:xfrm>
            <a:off x="1981200" y="1976425"/>
            <a:ext cx="8201026" cy="43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注意力机制在</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CV</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领域的独特贡献：</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在</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CV</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领域，注意力机制，特别是交叉注意力机制，为模型提供了在视觉和文本特征之间进行交互的能力。这有助于模型在视觉任务中更好地理解图像的上下文信息，聚焦于与任务相关的关键区域，并整合多模态数据进行更精确的推断。</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同时，注意力机制还增强了模型的特征表示能力，提高了模型的泛化性和鲁棒性。</a:t>
            </a: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综上所述，注意力机制在</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NLP</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和</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CV</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领域的应用极大地推动了深度学习技术的发展和应用。</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166115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何为自注意力？</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CA5E07AC-8FE4-2C71-9BC4-FB744BC9B0C1}"/>
              </a:ext>
            </a:extLst>
          </p:cNvPr>
          <p:cNvSpPr txBox="1">
            <a:spLocks/>
          </p:cNvSpPr>
          <p:nvPr/>
        </p:nvSpPr>
        <p:spPr bwMode="auto">
          <a:xfrm>
            <a:off x="1952625" y="1976425"/>
            <a:ext cx="9264015" cy="43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自注意力机制</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(Self-Attention Mechanism)</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也称为内部注意力机制</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(Intra-Attention Mechanism)</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，是一种</a:t>
            </a:r>
            <a:r>
              <a:rPr lang="zh-CN" altLang="en-US" sz="2400" dirty="0">
                <a:solidFill>
                  <a:prstClr val="black"/>
                </a:solidFill>
                <a:highlight>
                  <a:srgbClr val="FFFF00"/>
                </a:highlight>
                <a:latin typeface="等线" panose="02010600030101010101" pitchFamily="2" charset="-122"/>
                <a:ea typeface="等线" panose="02010600030101010101" pitchFamily="2" charset="-122"/>
                <a:cs typeface="Times New Roman" panose="02020603050405020304" pitchFamily="18" charset="0"/>
              </a:rPr>
              <a:t>特殊的</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注意力机制（或简称为自注意力）。</a:t>
            </a: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特殊在哪？</a:t>
            </a: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带注意力机制的</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Encoder-Decoder</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框架中，输入</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Source</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和输出</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Target</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内容是不一样的，比如对于英</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中机器翻译来说，</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Source</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是英文句子，</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Target</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是对应的翻译出的中文句子，</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Attention</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机制发生在</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Target</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的元素</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Query</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和</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Source</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中的所有元素之间。</a:t>
            </a: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而</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Self-Attention</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指的不是</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Target</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和</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Source</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之间的</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Attention</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机制，而是</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Source</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内部元素之间或者</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Target</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内部元素之间发生的</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Attention</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机制，也可以理解为</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Target=Source</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这种特殊情况下的注意力计算机制。</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4005011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主要内容</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5">
            <a:extLst>
              <a:ext uri="{FF2B5EF4-FFF2-40B4-BE49-F238E27FC236}">
                <a16:creationId xmlns:a16="http://schemas.microsoft.com/office/drawing/2014/main" id="{8B0176BC-ABB8-284B-B5BE-932926778239}"/>
              </a:ext>
            </a:extLst>
          </p:cNvPr>
          <p:cNvSpPr txBox="1">
            <a:spLocks/>
          </p:cNvSpPr>
          <p:nvPr/>
        </p:nvSpPr>
        <p:spPr bwMode="auto">
          <a:xfrm>
            <a:off x="1981200" y="1976425"/>
            <a:ext cx="8201026" cy="43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日常生活中</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的注意力机制</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如何把人类这种注意力机制用模型来说实现？</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由编辑器</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解码器架构如何演变为注意力机制的架构？</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注意力机制的计算过程</a:t>
            </a: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自注意力机制</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自注意力中位置编码有哪些功能？</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为何使用多头注意力机制？</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面试中经常出现的注意力机制问题</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138170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自注意力有何优势？</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内容占位符 5">
            <a:extLst>
              <a:ext uri="{FF2B5EF4-FFF2-40B4-BE49-F238E27FC236}">
                <a16:creationId xmlns:a16="http://schemas.microsoft.com/office/drawing/2014/main" id="{CA5E07AC-8FE4-2C71-9BC4-FB744BC9B0C1}"/>
              </a:ext>
            </a:extLst>
          </p:cNvPr>
          <p:cNvSpPr txBox="1">
            <a:spLocks/>
          </p:cNvSpPr>
          <p:nvPr/>
        </p:nvSpPr>
        <p:spPr bwMode="auto">
          <a:xfrm>
            <a:off x="1981200" y="1976425"/>
            <a:ext cx="8201026" cy="43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自注意力机制的计算是并行的，因此可以显著提高处理序列数据的效率，这也正是相关模型能大力出神奇的最重要的原因。</a:t>
            </a: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能够捕捉序列中的长距离依赖关系，因为每个元素都能够直接与其他所有元素进行交互。</a:t>
            </a: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在</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Transformer</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模型中，自注意力机制是其核心组件之一，通过堆叠多个自注意力层和前馈神经网络层，实现了对输入序列的深层次理解和表示。</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4234459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自注意力机制与循环神经网络的比较</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1C8A19F9-5F6F-D14B-F238-B448FD9E08B2}"/>
              </a:ext>
            </a:extLst>
          </p:cNvPr>
          <p:cNvPicPr>
            <a:picLocks noChangeAspect="1"/>
          </p:cNvPicPr>
          <p:nvPr/>
        </p:nvPicPr>
        <p:blipFill>
          <a:blip r:embed="rId3"/>
          <a:stretch>
            <a:fillRect/>
          </a:stretch>
        </p:blipFill>
        <p:spPr>
          <a:xfrm>
            <a:off x="1981200" y="2074064"/>
            <a:ext cx="8201025" cy="4184650"/>
          </a:xfrm>
          <a:prstGeom prst="rect">
            <a:avLst/>
          </a:prstGeom>
        </p:spPr>
      </p:pic>
    </p:spTree>
    <p:extLst>
      <p:ext uri="{BB962C8B-B14F-4D97-AF65-F5344CB8AC3E}">
        <p14:creationId xmlns:p14="http://schemas.microsoft.com/office/powerpoint/2010/main" val="2273072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自注意力的直观理解</a:t>
            </a:r>
            <a:r>
              <a:rPr lang="en-US" altLang="zh-CN" sz="2400" b="1" dirty="0"/>
              <a:t>—</a:t>
            </a:r>
            <a:r>
              <a:rPr lang="zh-CN" altLang="en-US" sz="2400" b="1" dirty="0"/>
              <a:t>自学习过程</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B22A822C-607C-8B08-99BC-2C562011C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32" y="2160588"/>
            <a:ext cx="8502068" cy="4195762"/>
          </a:xfrm>
          <a:prstGeom prst="rect">
            <a:avLst/>
          </a:prstGeom>
        </p:spPr>
      </p:pic>
    </p:spTree>
    <p:extLst>
      <p:ext uri="{BB962C8B-B14F-4D97-AF65-F5344CB8AC3E}">
        <p14:creationId xmlns:p14="http://schemas.microsoft.com/office/powerpoint/2010/main" val="535662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自注意力机制能学到什么呢？</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5">
            <a:extLst>
              <a:ext uri="{FF2B5EF4-FFF2-40B4-BE49-F238E27FC236}">
                <a16:creationId xmlns:a16="http://schemas.microsoft.com/office/drawing/2014/main" id="{0FE26A7E-DE4A-033E-5C6B-83D9A4075637}"/>
              </a:ext>
            </a:extLst>
          </p:cNvPr>
          <p:cNvSpPr txBox="1">
            <a:spLocks/>
          </p:cNvSpPr>
          <p:nvPr/>
        </p:nvSpPr>
        <p:spPr bwMode="auto">
          <a:xfrm>
            <a:off x="1981200" y="1976425"/>
            <a:ext cx="8201026" cy="43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上下文依赖关系</a:t>
            </a: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能捕捉到词之间的长距离依赖关系。</a:t>
            </a: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词的语义角色和重要性</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模型能够学习到不同词在句子或段落中的语义角色和重要性</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句法结构和句法特征</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能够在一定程度上学习到句法结构和句法特征。</a:t>
            </a: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文章的主题和风格</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在处理长文时，自注意力机制还能够捕捉到文章的主题和风格信息</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等等</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115613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自注意力机制能学到什么呢？</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2" name="图片 11">
            <a:extLst>
              <a:ext uri="{FF2B5EF4-FFF2-40B4-BE49-F238E27FC236}">
                <a16:creationId xmlns:a16="http://schemas.microsoft.com/office/drawing/2014/main" id="{8BEBAE8A-0194-62D4-8373-99DF3F2DB62F}"/>
              </a:ext>
            </a:extLst>
          </p:cNvPr>
          <p:cNvPicPr>
            <a:picLocks noChangeAspect="1"/>
          </p:cNvPicPr>
          <p:nvPr/>
        </p:nvPicPr>
        <p:blipFill>
          <a:blip r:embed="rId3"/>
          <a:stretch>
            <a:fillRect/>
          </a:stretch>
        </p:blipFill>
        <p:spPr>
          <a:xfrm>
            <a:off x="1952624" y="2092960"/>
            <a:ext cx="8258176" cy="4409440"/>
          </a:xfrm>
          <a:prstGeom prst="rect">
            <a:avLst/>
          </a:prstGeom>
        </p:spPr>
      </p:pic>
    </p:spTree>
    <p:extLst>
      <p:ext uri="{BB962C8B-B14F-4D97-AF65-F5344CB8AC3E}">
        <p14:creationId xmlns:p14="http://schemas.microsoft.com/office/powerpoint/2010/main" val="1906358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注意力机制实现步骤与传统注意力机制类似</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1" name="内容占位符 5">
                <a:extLst>
                  <a:ext uri="{FF2B5EF4-FFF2-40B4-BE49-F238E27FC236}">
                    <a16:creationId xmlns:a16="http://schemas.microsoft.com/office/drawing/2014/main" id="{F1239B15-BFFB-1F2D-4706-09E23ACFC6CB}"/>
                  </a:ext>
                </a:extLst>
              </p:cNvPr>
              <p:cNvSpPr txBox="1">
                <a:spLocks/>
              </p:cNvSpPr>
              <p:nvPr/>
            </p:nvSpPr>
            <p:spPr bwMode="auto">
              <a:xfrm>
                <a:off x="1981200" y="1976425"/>
                <a:ext cx="9083040" cy="43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lvl="0" indent="-273050" eaLnBrk="0" hangingPunct="0">
                  <a:spcBef>
                    <a:spcPct val="20000"/>
                  </a:spcBef>
                  <a:buClr>
                    <a:srgbClr val="0BD0D9"/>
                  </a:buClr>
                  <a:buSzPct val="95000"/>
                  <a:buFont typeface="Wingdings 2" pitchFamily="18" charset="2"/>
                  <a:buChar char=""/>
                  <a:defRPr/>
                </a:pP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第</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1</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步，初始化：</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输入</a:t>
                </a:r>
                <a:r>
                  <a:rPr lang="en-US" altLang="zh-CN" sz="2400" noProof="0" dirty="0">
                    <a:solidFill>
                      <a:prstClr val="black"/>
                    </a:solidFill>
                    <a:latin typeface="等线" panose="02010600030101010101" pitchFamily="2" charset="-122"/>
                    <a:ea typeface="等线" panose="02010600030101010101" pitchFamily="2" charset="-122"/>
                    <a:cs typeface="Times New Roman" panose="02020603050405020304" pitchFamily="18" charset="0"/>
                  </a:rPr>
                  <a:t>X</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分别于可学习的权重矩阵</a:t>
                </a:r>
                <a14:m>
                  <m:oMath xmlns:m="http://schemas.openxmlformats.org/officeDocument/2006/math">
                    <m:sSub>
                      <m:sSubPr>
                        <m:ctrlPr>
                          <a:rPr lang="en-US" altLang="zh-CN" sz="240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altLang="zh-CN" sz="2400" i="1">
                            <a:solidFill>
                              <a:prstClr val="black"/>
                            </a:solidFill>
                            <a:latin typeface="Cambria Math" panose="02040503050406030204" pitchFamily="18" charset="0"/>
                            <a:ea typeface="等线" panose="02010600030101010101" pitchFamily="2" charset="-122"/>
                            <a:cs typeface="Times New Roman" panose="02020603050405020304" pitchFamily="18" charset="0"/>
                          </a:rPr>
                          <m:t>w</m:t>
                        </m:r>
                      </m:e>
                      <m:sub>
                        <m:r>
                          <a:rPr lang="en-US" altLang="zh-CN" sz="24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t>𝑄</m:t>
                        </m:r>
                      </m:sub>
                    </m:sSub>
                    <m:r>
                      <a:rPr lang="en-US" altLang="zh-CN" sz="24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400" dirty="0">
                    <a:solidFill>
                      <a:prstClr val="black"/>
                    </a:solidFill>
                    <a:cs typeface="Times New Roman" panose="020206030504050203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m:rPr>
                            <m:sty m:val="p"/>
                          </m:rPr>
                          <a:rPr lang="en-US" altLang="zh-CN" sz="2400" i="1">
                            <a:solidFill>
                              <a:prstClr val="black"/>
                            </a:solidFill>
                            <a:latin typeface="Cambria Math" panose="02040503050406030204" pitchFamily="18" charset="0"/>
                            <a:cs typeface="Times New Roman" panose="02020603050405020304" pitchFamily="18" charset="0"/>
                          </a:rPr>
                          <m:t>w</m:t>
                        </m:r>
                      </m:e>
                      <m:sub>
                        <m:r>
                          <a:rPr lang="en-US" altLang="zh-CN" sz="2400" b="0" i="1" smtClean="0">
                            <a:solidFill>
                              <a:prstClr val="black"/>
                            </a:solidFill>
                            <a:latin typeface="Cambria Math" panose="02040503050406030204" pitchFamily="18" charset="0"/>
                            <a:cs typeface="Times New Roman" panose="02020603050405020304" pitchFamily="18" charset="0"/>
                          </a:rPr>
                          <m:t>𝐾</m:t>
                        </m:r>
                        <m:r>
                          <a:rPr lang="en-US" altLang="zh-CN" sz="2400" b="0" i="1" smtClean="0">
                            <a:solidFill>
                              <a:prstClr val="black"/>
                            </a:solidFill>
                            <a:latin typeface="Cambria Math" panose="02040503050406030204" pitchFamily="18" charset="0"/>
                            <a:cs typeface="Times New Roman" panose="02020603050405020304" pitchFamily="18" charset="0"/>
                          </a:rPr>
                          <m:t>,</m:t>
                        </m:r>
                      </m:sub>
                    </m:sSub>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m:rPr>
                            <m:sty m:val="p"/>
                          </m:rPr>
                          <a:rPr lang="en-US" altLang="zh-CN" sz="2400" i="1">
                            <a:solidFill>
                              <a:prstClr val="black"/>
                            </a:solidFill>
                            <a:latin typeface="Cambria Math" panose="02040503050406030204" pitchFamily="18" charset="0"/>
                            <a:cs typeface="Times New Roman" panose="02020603050405020304" pitchFamily="18" charset="0"/>
                          </a:rPr>
                          <m:t>w</m:t>
                        </m:r>
                      </m:e>
                      <m:sub>
                        <m:r>
                          <a:rPr lang="en-US" altLang="zh-CN" sz="2400" b="0" i="1" smtClean="0">
                            <a:solidFill>
                              <a:prstClr val="black"/>
                            </a:solidFill>
                            <a:latin typeface="Cambria Math" panose="02040503050406030204" pitchFamily="18" charset="0"/>
                            <a:cs typeface="Times New Roman" panose="02020603050405020304" pitchFamily="18" charset="0"/>
                          </a:rPr>
                          <m:t>𝑉</m:t>
                        </m:r>
                      </m:sub>
                    </m:sSub>
                  </m:oMath>
                </a14:m>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相乘得到：</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Q,K,V</a:t>
                </a:r>
                <a:r>
                  <a:rPr lang="zh-CN" altLang="en-US" sz="2400" noProof="0" dirty="0">
                    <a:solidFill>
                      <a:prstClr val="black"/>
                    </a:solidFill>
                    <a:latin typeface="等线" panose="02010600030101010101" pitchFamily="2" charset="-122"/>
                    <a:ea typeface="等线" panose="02010600030101010101" pitchFamily="2" charset="-122"/>
                    <a:cs typeface="Times New Roman" panose="02020603050405020304" pitchFamily="18" charset="0"/>
                  </a:rPr>
                  <a:t>：即</a:t>
                </a:r>
                <a:r>
                  <a:rPr lang="en-US" altLang="zh-CN" sz="2400" dirty="0">
                    <a:solidFill>
                      <a:prstClr val="black"/>
                    </a:solidFill>
                    <a:latin typeface="等线" panose="02010600030101010101" pitchFamily="2" charset="-122"/>
                    <a:cs typeface="Times New Roman" panose="02020603050405020304" pitchFamily="18" charset="0"/>
                  </a:rPr>
                  <a:t>Q= X*</a:t>
                </a:r>
                <a14:m>
                  <m:oMath xmlns:m="http://schemas.openxmlformats.org/officeDocument/2006/math">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m:rPr>
                            <m:sty m:val="p"/>
                          </m:rPr>
                          <a:rPr lang="en-US" altLang="zh-CN" sz="2400" i="1">
                            <a:solidFill>
                              <a:prstClr val="black"/>
                            </a:solidFill>
                            <a:latin typeface="Cambria Math" panose="02040503050406030204" pitchFamily="18" charset="0"/>
                            <a:cs typeface="Times New Roman" panose="02020603050405020304" pitchFamily="18" charset="0"/>
                          </a:rPr>
                          <m:t>w</m:t>
                        </m:r>
                      </m:e>
                      <m:sub>
                        <m:r>
                          <a:rPr lang="en-US" altLang="zh-CN" sz="2400" i="1">
                            <a:solidFill>
                              <a:prstClr val="black"/>
                            </a:solidFill>
                            <a:latin typeface="Cambria Math" panose="02040503050406030204" pitchFamily="18" charset="0"/>
                            <a:cs typeface="Times New Roman" panose="02020603050405020304" pitchFamily="18" charset="0"/>
                          </a:rPr>
                          <m:t>𝑄</m:t>
                        </m:r>
                      </m:sub>
                    </m:sSub>
                  </m:oMath>
                </a14:m>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lang="en-US" altLang="zh-CN" sz="2400" dirty="0">
                    <a:solidFill>
                      <a:prstClr val="black"/>
                    </a:solidFill>
                    <a:latin typeface="等线" panose="02010600030101010101" pitchFamily="2" charset="-122"/>
                    <a:cs typeface="Times New Roman" panose="02020603050405020304" pitchFamily="18" charset="0"/>
                  </a:rPr>
                  <a:t> K= X*</a:t>
                </a:r>
                <a14:m>
                  <m:oMath xmlns:m="http://schemas.openxmlformats.org/officeDocument/2006/math">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m:rPr>
                            <m:sty m:val="p"/>
                          </m:rPr>
                          <a:rPr lang="en-US" altLang="zh-CN" sz="2400" i="1">
                            <a:solidFill>
                              <a:prstClr val="black"/>
                            </a:solidFill>
                            <a:latin typeface="Cambria Math" panose="02040503050406030204" pitchFamily="18" charset="0"/>
                            <a:cs typeface="Times New Roman" panose="02020603050405020304" pitchFamily="18" charset="0"/>
                          </a:rPr>
                          <m:t>w</m:t>
                        </m:r>
                      </m:e>
                      <m:sub>
                        <m:r>
                          <a:rPr lang="en-US" altLang="zh-CN" sz="2400" b="0" i="1" smtClean="0">
                            <a:solidFill>
                              <a:prstClr val="black"/>
                            </a:solidFill>
                            <a:latin typeface="Cambria Math" panose="02040503050406030204" pitchFamily="18" charset="0"/>
                            <a:cs typeface="Times New Roman" panose="02020603050405020304" pitchFamily="18" charset="0"/>
                          </a:rPr>
                          <m:t>𝐾</m:t>
                        </m:r>
                      </m:sub>
                    </m:sSub>
                  </m:oMath>
                </a14:m>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lang="en-US" altLang="zh-CN" sz="2400" dirty="0">
                    <a:solidFill>
                      <a:prstClr val="black"/>
                    </a:solidFill>
                    <a:latin typeface="等线" panose="02010600030101010101" pitchFamily="2" charset="-122"/>
                    <a:cs typeface="Times New Roman" panose="02020603050405020304" pitchFamily="18" charset="0"/>
                  </a:rPr>
                  <a:t> V= X*</a:t>
                </a:r>
                <a14:m>
                  <m:oMath xmlns:m="http://schemas.openxmlformats.org/officeDocument/2006/math">
                    <m:sSub>
                      <m:sSubPr>
                        <m:ctrlPr>
                          <a:rPr lang="en-US" altLang="zh-CN" sz="2400" i="1">
                            <a:solidFill>
                              <a:prstClr val="black"/>
                            </a:solidFill>
                            <a:latin typeface="Cambria Math" panose="02040503050406030204" pitchFamily="18" charset="0"/>
                            <a:cs typeface="Times New Roman" panose="02020603050405020304" pitchFamily="18" charset="0"/>
                          </a:rPr>
                        </m:ctrlPr>
                      </m:sSubPr>
                      <m:e>
                        <m:r>
                          <m:rPr>
                            <m:sty m:val="p"/>
                          </m:rPr>
                          <a:rPr lang="en-US" altLang="zh-CN" sz="2400" i="1">
                            <a:solidFill>
                              <a:prstClr val="black"/>
                            </a:solidFill>
                            <a:latin typeface="Cambria Math" panose="02040503050406030204" pitchFamily="18" charset="0"/>
                            <a:cs typeface="Times New Roman" panose="02020603050405020304" pitchFamily="18" charset="0"/>
                          </a:rPr>
                          <m:t>w</m:t>
                        </m:r>
                      </m:e>
                      <m:sub>
                        <m:r>
                          <a:rPr lang="en-US" altLang="zh-CN" sz="2400" b="0" i="1" smtClean="0">
                            <a:solidFill>
                              <a:prstClr val="black"/>
                            </a:solidFill>
                            <a:latin typeface="Cambria Math" panose="02040503050406030204" pitchFamily="18" charset="0"/>
                            <a:cs typeface="Times New Roman" panose="02020603050405020304" pitchFamily="18" charset="0"/>
                          </a:rPr>
                          <m:t>𝑉</m:t>
                        </m:r>
                      </m:sub>
                    </m:sSub>
                  </m:oMath>
                </a14:m>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第</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2</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步：根据</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Query</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和</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Key</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计算二者的相似度，得自注意力得分：</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101850" marR="0" lvl="4"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m:rPr>
                            <m:sty m:val="p"/>
                          </m:r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s</m:t>
                        </m:r>
                      </m:e>
                      <m:sub>
                        <m:r>
                          <m:rPr>
                            <m:sty m:val="p"/>
                          </m:r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i</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𝐹</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𝑄</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m:rPr>
                            <m:sty m:val="p"/>
                          </m:r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k</m:t>
                        </m:r>
                      </m:e>
                      <m:sub>
                        <m:r>
                          <m:rPr>
                            <m:sty m:val="p"/>
                          </m:r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i</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第</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3</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步：用</a:t>
                </a:r>
                <a:r>
                  <a:rPr kumimoji="0" lang="en-US" altLang="zh-CN" sz="2400" b="0" i="0" u="none" strike="noStrike" kern="1200" cap="none" spc="0" normalizeH="0" baseline="0" noProof="0" dirty="0" err="1">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softmax</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函数对注意力得分转换为所有权重系数之和为</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1</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的概率分布。</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1644650" marR="0" lvl="3"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m:rPr>
                            <m:sty m:val="p"/>
                          </m:rPr>
                          <a:rPr kumimoji="0" lang="zh-CN" altLang="en-US"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α</m:t>
                        </m:r>
                      </m:e>
                      <m:sub>
                        <m:r>
                          <m:rPr>
                            <m:sty m:val="p"/>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i</m:t>
                        </m:r>
                      </m:sub>
                    </m:sSub>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m:rPr>
                        <m:sty m:val="p"/>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softmax</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m:rPr>
                                <m:sty m:val="p"/>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s</m:t>
                            </m:r>
                          </m:e>
                          <m:sub>
                            <m:r>
                              <m:rPr>
                                <m:sty m:val="p"/>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i</m:t>
                            </m:r>
                          </m:sub>
                        </m:sSub>
                      </m:e>
                    </m:d>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func>
                          <m:func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exp</m:t>
                            </m:r>
                          </m:fName>
                          <m:e>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m:rPr>
                                        <m:sty m:val="p"/>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s</m:t>
                                    </m:r>
                                  </m:e>
                                  <m:sub>
                                    <m:r>
                                      <m:rPr>
                                        <m:sty m:val="p"/>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i</m:t>
                                    </m:r>
                                  </m:sub>
                                </m:sSub>
                              </m:e>
                            </m:d>
                          </m:e>
                        </m:func>
                      </m:num>
                      <m:den>
                        <m:nary>
                          <m:naryPr>
                            <m: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sty m:val="p"/>
                                <m:brk m:alnAt="23"/>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j</m:t>
                            </m:r>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up>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N</m:t>
                            </m:r>
                          </m:sup>
                          <m:e>
                            <m:func>
                              <m:func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exp</m:t>
                                </m:r>
                              </m:fName>
                              <m:e>
                                <m:d>
                                  <m:d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m:rPr>
                                            <m:sty m:val="p"/>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s</m:t>
                                        </m:r>
                                      </m:e>
                                      <m:sub>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j</m:t>
                                        </m:r>
                                      </m:sub>
                                    </m:sSub>
                                  </m:e>
                                </m:d>
                              </m:e>
                            </m:func>
                          </m:e>
                        </m:nary>
                      </m:den>
                    </m:f>
                  </m:oMath>
                </a14:m>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第</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4</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步：根据权重系数对</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Value</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进行加权求和。</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1644650" marR="0" lvl="3"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𝐴𝑡𝑡𝑒𝑛𝑡𝑖𝑜𝑛</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𝑄</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𝐾</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𝑉</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nary>
                      <m:naryPr>
                        <m: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sup>
                      <m:e>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m:rPr>
                                <m:sty m:val="p"/>
                              </m:rP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α</m:t>
                            </m:r>
                          </m:e>
                          <m:sub>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i</m:t>
                            </m:r>
                          </m:sub>
                        </m:sSub>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v</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e>
                    </m:nary>
                  </m:oMath>
                </a14:m>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mc:Choice>
        <mc:Fallback xmlns="">
          <p:sp>
            <p:nvSpPr>
              <p:cNvPr id="11" name="内容占位符 5">
                <a:extLst>
                  <a:ext uri="{FF2B5EF4-FFF2-40B4-BE49-F238E27FC236}">
                    <a16:creationId xmlns:a16="http://schemas.microsoft.com/office/drawing/2014/main" id="{F1239B15-BFFB-1F2D-4706-09E23ACFC6CB}"/>
                  </a:ext>
                </a:extLst>
              </p:cNvPr>
              <p:cNvSpPr txBox="1">
                <a:spLocks noRot="1" noChangeAspect="1" noMove="1" noResize="1" noEditPoints="1" noAdjustHandles="1" noChangeArrowheads="1" noChangeShapeType="1" noTextEdit="1"/>
              </p:cNvSpPr>
              <p:nvPr/>
            </p:nvSpPr>
            <p:spPr bwMode="auto">
              <a:xfrm>
                <a:off x="1981200" y="1976425"/>
                <a:ext cx="9083040" cy="4379925"/>
              </a:xfrm>
              <a:prstGeom prst="rect">
                <a:avLst/>
              </a:prstGeom>
              <a:blipFill>
                <a:blip r:embed="rId3"/>
                <a:stretch>
                  <a:fillRect l="-671" t="-834"/>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44635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自注意力如何计算？</a:t>
            </a:r>
            <a:r>
              <a:rPr lang="en-US" altLang="zh-CN" sz="2400" b="1" dirty="0"/>
              <a:t>—</a:t>
            </a:r>
            <a:r>
              <a:rPr lang="zh-CN" altLang="en-US" sz="2400" b="1" dirty="0"/>
              <a:t>从向量方式（或批量大小为</a:t>
            </a:r>
            <a:r>
              <a:rPr lang="en-US" altLang="zh-CN" sz="2400" b="1" dirty="0"/>
              <a:t>1</a:t>
            </a:r>
            <a:r>
              <a:rPr lang="zh-CN" altLang="en-US" sz="2400" b="1" dirty="0"/>
              <a:t>）</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883D63D4-A264-0405-C46C-62B326846686}"/>
              </a:ext>
            </a:extLst>
          </p:cNvPr>
          <p:cNvPicPr>
            <a:picLocks noChangeAspect="1"/>
          </p:cNvPicPr>
          <p:nvPr/>
        </p:nvPicPr>
        <p:blipFill>
          <a:blip r:embed="rId3"/>
          <a:stretch>
            <a:fillRect/>
          </a:stretch>
        </p:blipFill>
        <p:spPr>
          <a:xfrm>
            <a:off x="1981200" y="1976428"/>
            <a:ext cx="8229600" cy="4379922"/>
          </a:xfrm>
          <a:prstGeom prst="rect">
            <a:avLst/>
          </a:prstGeom>
        </p:spPr>
      </p:pic>
      <p:sp>
        <p:nvSpPr>
          <p:cNvPr id="11" name="文本框 10">
            <a:extLst>
              <a:ext uri="{FF2B5EF4-FFF2-40B4-BE49-F238E27FC236}">
                <a16:creationId xmlns:a16="http://schemas.microsoft.com/office/drawing/2014/main" id="{681CCDF2-E1C3-D59E-2825-B1108D378955}"/>
              </a:ext>
            </a:extLst>
          </p:cNvPr>
          <p:cNvSpPr txBox="1"/>
          <p:nvPr/>
        </p:nvSpPr>
        <p:spPr>
          <a:xfrm>
            <a:off x="6400800" y="2560320"/>
            <a:ext cx="1412240" cy="276999"/>
          </a:xfrm>
          <a:prstGeom prst="rect">
            <a:avLst/>
          </a:prstGeom>
          <a:noFill/>
        </p:spPr>
        <p:txBody>
          <a:bodyPr wrap="square" rtlCol="0">
            <a:spAutoFit/>
          </a:bodyPr>
          <a:lstStyle/>
          <a:p>
            <a:r>
              <a:rPr lang="zh-CN" altLang="en-US" sz="1200" dirty="0"/>
              <a:t>加权和</a:t>
            </a:r>
          </a:p>
        </p:txBody>
      </p:sp>
    </p:spTree>
    <p:extLst>
      <p:ext uri="{BB962C8B-B14F-4D97-AF65-F5344CB8AC3E}">
        <p14:creationId xmlns:p14="http://schemas.microsoft.com/office/powerpoint/2010/main" val="16514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a:t>
            </a:r>
            <a:r>
              <a:rPr lang="en-US" altLang="zh-CN" sz="2400" b="1" dirty="0"/>
              <a:t>—</a:t>
            </a:r>
            <a:r>
              <a:rPr lang="zh-CN" altLang="en-US" sz="2400" b="1" dirty="0"/>
              <a:t>向量方式的运行过程</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2" name="图片 11">
            <a:extLst>
              <a:ext uri="{FF2B5EF4-FFF2-40B4-BE49-F238E27FC236}">
                <a16:creationId xmlns:a16="http://schemas.microsoft.com/office/drawing/2014/main" id="{708531D6-F70A-F690-DA76-2852DB25A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408" y="2004214"/>
            <a:ext cx="8683042" cy="4324350"/>
          </a:xfrm>
          <a:prstGeom prst="rect">
            <a:avLst/>
          </a:prstGeom>
        </p:spPr>
      </p:pic>
    </p:spTree>
    <p:extLst>
      <p:ext uri="{BB962C8B-B14F-4D97-AF65-F5344CB8AC3E}">
        <p14:creationId xmlns:p14="http://schemas.microsoft.com/office/powerpoint/2010/main" val="1962257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a:t>
            </a:r>
            <a:r>
              <a:rPr lang="en-US" altLang="zh-CN" sz="2400" b="1" dirty="0"/>
              <a:t>—</a:t>
            </a:r>
            <a:r>
              <a:rPr lang="zh-CN" altLang="en-US" sz="2400" b="1" dirty="0"/>
              <a:t>矩阵形式（批量大小大于</a:t>
            </a:r>
            <a:r>
              <a:rPr lang="en-US" altLang="zh-CN" sz="2400" b="1" dirty="0"/>
              <a:t>1</a:t>
            </a:r>
            <a:r>
              <a:rPr lang="zh-CN" altLang="en-US" sz="2400" b="1" dirty="0"/>
              <a:t>）</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1" name="图片 10">
            <a:extLst>
              <a:ext uri="{FF2B5EF4-FFF2-40B4-BE49-F238E27FC236}">
                <a16:creationId xmlns:a16="http://schemas.microsoft.com/office/drawing/2014/main" id="{76F853C4-5E38-3AAA-E823-C8DB569670C3}"/>
              </a:ext>
            </a:extLst>
          </p:cNvPr>
          <p:cNvPicPr>
            <a:picLocks noChangeAspect="1"/>
          </p:cNvPicPr>
          <p:nvPr/>
        </p:nvPicPr>
        <p:blipFill>
          <a:blip r:embed="rId3"/>
          <a:stretch>
            <a:fillRect/>
          </a:stretch>
        </p:blipFill>
        <p:spPr>
          <a:xfrm>
            <a:off x="1859280" y="2065316"/>
            <a:ext cx="8351520" cy="4193244"/>
          </a:xfrm>
          <a:prstGeom prst="rect">
            <a:avLst/>
          </a:prstGeom>
        </p:spPr>
      </p:pic>
    </p:spTree>
    <p:extLst>
      <p:ext uri="{BB962C8B-B14F-4D97-AF65-F5344CB8AC3E}">
        <p14:creationId xmlns:p14="http://schemas.microsoft.com/office/powerpoint/2010/main" val="2169957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fontScale="92500" lnSpcReduction="10000"/>
              </a:bodyPr>
              <a:lstStyle/>
              <a:p>
                <a:r>
                  <a:rPr lang="zh-CN" altLang="en-US" sz="2400" b="1" dirty="0"/>
                  <a:t>自注意力机制</a:t>
                </a:r>
                <a:r>
                  <a:rPr lang="en-US" altLang="zh-CN" sz="2400" b="1" dirty="0"/>
                  <a:t>—</a:t>
                </a:r>
                <a:r>
                  <a:rPr lang="zh-CN" altLang="en-US" sz="2400" b="1" dirty="0"/>
                  <a:t>缩放点积中为啥要除以</a:t>
                </a:r>
                <a14:m>
                  <m:oMath xmlns:m="http://schemas.openxmlformats.org/officeDocument/2006/math">
                    <m:rad>
                      <m:radPr>
                        <m:degHide m:val="on"/>
                        <m:ctrlPr>
                          <a:rPr lang="zh-CN" altLang="en-US" sz="2400" b="1" i="1" smtClean="0">
                            <a:latin typeface="Cambria Math" panose="02040503050406030204" pitchFamily="18" charset="0"/>
                          </a:rPr>
                        </m:ctrlPr>
                      </m:radPr>
                      <m:deg/>
                      <m:e>
                        <m:sSub>
                          <m:sSubPr>
                            <m:ctrlPr>
                              <a:rPr lang="en-US" altLang="zh-CN" sz="2400" b="1" i="1" smtClean="0">
                                <a:latin typeface="Cambria Math" panose="02040503050406030204" pitchFamily="18" charset="0"/>
                              </a:rPr>
                            </m:ctrlPr>
                          </m:sSubPr>
                          <m:e>
                            <m:r>
                              <m:rPr>
                                <m:sty m:val="p"/>
                              </m:rPr>
                              <a:rPr lang="en-US" altLang="zh-CN" sz="2400" b="1" i="1">
                                <a:latin typeface="Cambria Math" panose="02040503050406030204" pitchFamily="18" charset="0"/>
                              </a:rPr>
                              <m:t>d</m:t>
                            </m:r>
                          </m:e>
                          <m:sub>
                            <m:r>
                              <m:rPr>
                                <m:sty m:val="p"/>
                              </m:rPr>
                              <a:rPr lang="en-US" altLang="zh-CN" sz="2400" b="1" i="1">
                                <a:latin typeface="Cambria Math" panose="02040503050406030204" pitchFamily="18" charset="0"/>
                              </a:rPr>
                              <m:t>k</m:t>
                            </m:r>
                          </m:sub>
                        </m:sSub>
                      </m:e>
                    </m:rad>
                  </m:oMath>
                </a14:m>
                <a:r>
                  <a:rPr lang="zh-CN" altLang="en-US" sz="2400" b="1" dirty="0"/>
                  <a:t>？</a:t>
                </a:r>
                <a:endParaRPr lang="zh-CN" altLang="zh-CN" sz="2400" b="1" dirty="0"/>
              </a:p>
              <a:p>
                <a:endParaRPr lang="en-US" altLang="zh-CN" sz="2400" b="1" dirty="0"/>
              </a:p>
            </p:txBody>
          </p:sp>
        </mc:Choice>
        <mc:Fallback xmlns="">
          <p:sp>
            <p:nvSpPr>
              <p:cNvPr id="2" name="内容占位符 5">
                <a:extLst>
                  <a:ext uri="{FF2B5EF4-FFF2-40B4-BE49-F238E27FC236}">
                    <a16:creationId xmlns:a16="http://schemas.microsoft.com/office/drawing/2014/main" id="{F345EB38-C67F-535C-6225-1D1EAADB30A0}"/>
                  </a:ext>
                </a:extLst>
              </p:cNvPr>
              <p:cNvSpPr>
                <a:spLocks noGrp="1" noRot="1" noChangeAspect="1" noMove="1" noResize="1" noEditPoints="1" noAdjustHandles="1" noChangeArrowheads="1" noChangeShapeType="1" noTextEdit="1"/>
              </p:cNvSpPr>
              <p:nvPr>
                <p:ph idx="1"/>
              </p:nvPr>
            </p:nvSpPr>
            <p:spPr>
              <a:xfrm>
                <a:off x="1952625" y="1547801"/>
                <a:ext cx="8229600" cy="428627"/>
              </a:xfrm>
              <a:blipFill>
                <a:blip r:embed="rId3"/>
                <a:stretch>
                  <a:fillRect l="-740" t="-11111" b="-23611"/>
                </a:stretch>
              </a:blipFill>
              <a:ln>
                <a:solidFill>
                  <a:srgbClr val="0070C0"/>
                </a:solidFill>
              </a:ln>
            </p:spPr>
            <p:txBody>
              <a:bodyPr/>
              <a:lstStyle/>
              <a:p>
                <a:r>
                  <a:rPr lang="zh-CN" altLang="en-US">
                    <a:noFill/>
                  </a:rPr>
                  <a:t> </a:t>
                </a:r>
              </a:p>
            </p:txBody>
          </p:sp>
        </mc:Fallback>
      </mc:AlternateContent>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D2CFD627-B9A8-B446-188C-8FB1777FF707}"/>
                  </a:ext>
                </a:extLst>
              </p:cNvPr>
              <p:cNvSpPr txBox="1">
                <a:spLocks/>
              </p:cNvSpPr>
              <p:nvPr/>
            </p:nvSpPr>
            <p:spPr bwMode="auto">
              <a:xfrm>
                <a:off x="1952624" y="1966890"/>
                <a:ext cx="8115301" cy="446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缩放点积中除以√</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d</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的主要目的：</a:t>
                </a: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当键（</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Key</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）向量的维度（</a:t>
                </a:r>
                <a14:m>
                  <m:oMath xmlns:m="http://schemas.openxmlformats.org/officeDocument/2006/math">
                    <m:sSub>
                      <m:sSubPr>
                        <m:ctrlP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altLang="zh-CN" sz="2400" i="1" dirty="0">
                            <a:solidFill>
                              <a:srgbClr val="222222"/>
                            </a:solidFill>
                            <a:latin typeface="Cambria Math" panose="02040503050406030204" pitchFamily="18" charset="0"/>
                            <a:ea typeface="等线" panose="02010600030101010101" pitchFamily="2" charset="-122"/>
                            <a:cs typeface="Times New Roman" panose="02020603050405020304" pitchFamily="18" charset="0"/>
                          </a:rPr>
                          <m:t>d</m:t>
                        </m:r>
                      </m:e>
                      <m:sub>
                        <m:r>
                          <m:rPr>
                            <m:sty m:val="p"/>
                          </m:rPr>
                          <a:rPr lang="en-US" altLang="zh-CN" sz="2400" i="1" dirty="0">
                            <a:solidFill>
                              <a:srgbClr val="222222"/>
                            </a:solidFill>
                            <a:latin typeface="Cambria Math" panose="02040503050406030204" pitchFamily="18" charset="0"/>
                            <a:ea typeface="等线" panose="02010600030101010101" pitchFamily="2" charset="-122"/>
                            <a:cs typeface="Times New Roman" panose="02020603050405020304" pitchFamily="18" charset="0"/>
                          </a:rPr>
                          <m:t>k</m:t>
                        </m:r>
                      </m:sub>
                    </m:sSub>
                  </m:oMath>
                </a14:m>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）较大时，查询（</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Query</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）向量与键向量的点乘结果可能会变得非常大。这会导致</a:t>
                </a:r>
                <a:r>
                  <a:rPr kumimoji="0" lang="en-US" altLang="zh-CN" sz="2400" b="0" i="0" u="none" strike="noStrike" kern="1200" cap="none" spc="0" normalizeH="0" baseline="0" noProof="0" dirty="0" err="1">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softmax</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函数的输入值进入其饱和区（即</a:t>
                </a:r>
                <a:r>
                  <a:rPr kumimoji="0" lang="en-US" altLang="zh-CN" sz="2400" b="0" i="0" u="none" strike="noStrike" kern="1200" cap="none" spc="0" normalizeH="0" baseline="0" noProof="0" dirty="0" err="1">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softmax</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函数的输入值极大或极小），从而使得梯度消失或爆炸，影响模型的训练效果。</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marR="0" lvl="1"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为了解决这个问题，我们将点积除以</a:t>
                </a:r>
                <a14:m>
                  <m:oMath xmlns:m="http://schemas.openxmlformats.org/officeDocument/2006/math">
                    <m:rad>
                      <m:radPr>
                        <m:degHide m:val="on"/>
                        <m:ctrlPr>
                          <a:rPr kumimoji="0" lang="zh-CN"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d</m:t>
                            </m:r>
                          </m:e>
                          <m:sub>
                            <m:r>
                              <m:rPr>
                                <m:sty m:val="p"/>
                              </m:r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k</m:t>
                            </m:r>
                          </m:sub>
                        </m:sSub>
                      </m:e>
                    </m:rad>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，这样得到的得分在数值上会更加稳定。</a:t>
                </a:r>
              </a:p>
            </p:txBody>
          </p:sp>
        </mc:Choice>
        <mc:Fallback xmlns="">
          <p:sp>
            <p:nvSpPr>
              <p:cNvPr id="9" name="内容占位符 5">
                <a:extLst>
                  <a:ext uri="{FF2B5EF4-FFF2-40B4-BE49-F238E27FC236}">
                    <a16:creationId xmlns:a16="http://schemas.microsoft.com/office/drawing/2014/main" id="{D2CFD627-B9A8-B446-188C-8FB1777FF707}"/>
                  </a:ext>
                </a:extLst>
              </p:cNvPr>
              <p:cNvSpPr txBox="1">
                <a:spLocks noRot="1" noChangeAspect="1" noMove="1" noResize="1" noEditPoints="1" noAdjustHandles="1" noChangeArrowheads="1" noChangeShapeType="1" noTextEdit="1"/>
              </p:cNvSpPr>
              <p:nvPr/>
            </p:nvSpPr>
            <p:spPr bwMode="auto">
              <a:xfrm>
                <a:off x="1952624" y="1966890"/>
                <a:ext cx="8115301" cy="4462484"/>
              </a:xfrm>
              <a:prstGeom prst="rect">
                <a:avLst/>
              </a:prstGeom>
              <a:blipFill>
                <a:blip r:embed="rId4"/>
                <a:stretch>
                  <a:fillRect l="-751" t="-956"/>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652546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日常生活中的注意力机制</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5">
            <a:extLst>
              <a:ext uri="{FF2B5EF4-FFF2-40B4-BE49-F238E27FC236}">
                <a16:creationId xmlns:a16="http://schemas.microsoft.com/office/drawing/2014/main" id="{8B0176BC-ABB8-284B-B5BE-932926778239}"/>
              </a:ext>
            </a:extLst>
          </p:cNvPr>
          <p:cNvSpPr txBox="1">
            <a:spLocks/>
          </p:cNvSpPr>
          <p:nvPr/>
        </p:nvSpPr>
        <p:spPr bwMode="auto">
          <a:xfrm>
            <a:off x="1981200" y="1976425"/>
            <a:ext cx="8201026" cy="43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注意力机制（</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attention</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）是人类独特的大脑信号处理方式，能迅速锁定全局图像中的关键区域（注意力焦点），并集中资源深入解析细节，同时忽略无关信息。</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graphicFrame>
        <p:nvGraphicFramePr>
          <p:cNvPr id="6" name="对象 5">
            <a:extLst>
              <a:ext uri="{FF2B5EF4-FFF2-40B4-BE49-F238E27FC236}">
                <a16:creationId xmlns:a16="http://schemas.microsoft.com/office/drawing/2014/main" id="{FBB9411C-09D6-EC58-8B5F-ED6508E54B24}"/>
              </a:ext>
            </a:extLst>
          </p:cNvPr>
          <p:cNvGraphicFramePr>
            <a:graphicFrameLocks noChangeAspect="1"/>
          </p:cNvGraphicFramePr>
          <p:nvPr>
            <p:extLst>
              <p:ext uri="{D42A27DB-BD31-4B8C-83A1-F6EECF244321}">
                <p14:modId xmlns:p14="http://schemas.microsoft.com/office/powerpoint/2010/main" val="2943146396"/>
              </p:ext>
            </p:extLst>
          </p:nvPr>
        </p:nvGraphicFramePr>
        <p:xfrm>
          <a:off x="1901825" y="3328998"/>
          <a:ext cx="7943851" cy="3105149"/>
        </p:xfrm>
        <a:graphic>
          <a:graphicData uri="http://schemas.openxmlformats.org/presentationml/2006/ole">
            <mc:AlternateContent xmlns:mc="http://schemas.openxmlformats.org/markup-compatibility/2006">
              <mc:Choice xmlns:v="urn:schemas-microsoft-com:vml" Requires="v">
                <p:oleObj name="Visio" r:id="rId3" imgW="3442822" imgH="2110779" progId="Visio.Drawing.11">
                  <p:embed/>
                </p:oleObj>
              </mc:Choice>
              <mc:Fallback>
                <p:oleObj name="Visio" r:id="rId3" imgW="3442822" imgH="2110779" progId="Visio.Drawing.11">
                  <p:embed/>
                  <p:pic>
                    <p:nvPicPr>
                      <p:cNvPr id="9" name="对象 8">
                        <a:extLst>
                          <a:ext uri="{FF2B5EF4-FFF2-40B4-BE49-F238E27FC236}">
                            <a16:creationId xmlns:a16="http://schemas.microsoft.com/office/drawing/2014/main" id="{2707D822-7239-93F4-B52D-DEBCF6916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825" y="3328998"/>
                        <a:ext cx="7943851" cy="3105149"/>
                      </a:xfrm>
                      <a:prstGeom prst="rect">
                        <a:avLst/>
                      </a:prstGeom>
                      <a:noFill/>
                    </p:spPr>
                  </p:pic>
                </p:oleObj>
              </mc:Fallback>
            </mc:AlternateContent>
          </a:graphicData>
        </a:graphic>
      </p:graphicFrame>
    </p:spTree>
    <p:extLst>
      <p:ext uri="{BB962C8B-B14F-4D97-AF65-F5344CB8AC3E}">
        <p14:creationId xmlns:p14="http://schemas.microsoft.com/office/powerpoint/2010/main" val="1151153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自注意力机制与卷积网络、循环网络</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2" name="图片 11">
            <a:extLst>
              <a:ext uri="{FF2B5EF4-FFF2-40B4-BE49-F238E27FC236}">
                <a16:creationId xmlns:a16="http://schemas.microsoft.com/office/drawing/2014/main" id="{C1D1BE04-F598-5524-3F73-6D46D4BD9451}"/>
              </a:ext>
            </a:extLst>
          </p:cNvPr>
          <p:cNvPicPr>
            <a:picLocks noChangeAspect="1"/>
          </p:cNvPicPr>
          <p:nvPr/>
        </p:nvPicPr>
        <p:blipFill>
          <a:blip r:embed="rId3"/>
          <a:stretch>
            <a:fillRect/>
          </a:stretch>
        </p:blipFill>
        <p:spPr>
          <a:xfrm>
            <a:off x="1952624" y="2057400"/>
            <a:ext cx="8229600" cy="4181472"/>
          </a:xfrm>
          <a:prstGeom prst="rect">
            <a:avLst/>
          </a:prstGeom>
        </p:spPr>
      </p:pic>
    </p:spTree>
    <p:extLst>
      <p:ext uri="{BB962C8B-B14F-4D97-AF65-F5344CB8AC3E}">
        <p14:creationId xmlns:p14="http://schemas.microsoft.com/office/powerpoint/2010/main" val="3162299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fontScale="92500"/>
          </a:bodyPr>
          <a:lstStyle/>
          <a:p>
            <a:r>
              <a:rPr lang="zh-CN" altLang="en-US" sz="2400" b="1" dirty="0"/>
              <a:t>自然语言是有序的，但自注意力机制没有内置的顺序感知机制</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9EF3A759-A1D3-B01C-AA7F-F45F2785DD2D}"/>
                  </a:ext>
                </a:extLst>
              </p:cNvPr>
              <p:cNvSpPr txBox="1">
                <a:spLocks/>
              </p:cNvSpPr>
              <p:nvPr/>
            </p:nvSpPr>
            <p:spPr bwMode="auto">
              <a:xfrm>
                <a:off x="1952624" y="1966890"/>
                <a:ext cx="8410576" cy="40433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自主力机制的计算过程：</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每个输入元素（通常是词或标记的嵌入表示）都会与序列中的所有其他元素进行交互。</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具体来说，每个元素会通过一个线性变换（通常是三个不同的权重矩阵：</a:t>
                </a:r>
                <a14:m>
                  <m:oMath xmlns:m="http://schemas.openxmlformats.org/officeDocument/2006/math">
                    <m:sSub>
                      <m:sSubPr>
                        <m:ctrlP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altLang="zh-CN" sz="2400" i="1" dirty="0">
                            <a:solidFill>
                              <a:srgbClr val="222222"/>
                            </a:solidFill>
                            <a:latin typeface="Cambria Math" panose="02040503050406030204" pitchFamily="18" charset="0"/>
                            <a:ea typeface="等线" panose="02010600030101010101" pitchFamily="2" charset="-122"/>
                            <a:cs typeface="Times New Roman" panose="02020603050405020304" pitchFamily="18" charset="0"/>
                          </a:rPr>
                          <m:t>w</m:t>
                        </m:r>
                      </m:e>
                      <m:sub>
                        <m:r>
                          <a:rPr kumimoji="0" lang="en-US" altLang="zh-CN" sz="2400" b="0" i="1" u="none" strike="noStrike" kern="1200" cap="none" spc="0" normalizeH="0" baseline="0" noProof="0" dirty="0" smtClean="0">
                            <a:ln>
                              <a:noFill/>
                            </a:ln>
                            <a:solidFill>
                              <a:srgbClr val="222222"/>
                            </a:solidFill>
                            <a:effectLst/>
                            <a:uLnTx/>
                            <a:uFillTx/>
                            <a:latin typeface="Cambria Math" panose="02040503050406030204" pitchFamily="18" charset="0"/>
                            <a:ea typeface="等线" panose="02010600030101010101" pitchFamily="2" charset="-122"/>
                            <a:cs typeface="Times New Roman" panose="02020603050405020304" pitchFamily="18" charset="0"/>
                          </a:rPr>
                          <m:t>𝑄</m:t>
                        </m:r>
                      </m:sub>
                    </m:sSub>
                  </m:oMath>
                </a14:m>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lang="en-US" altLang="zh-CN" sz="2400" dirty="0">
                    <a:solidFill>
                      <a:srgbClr val="222222"/>
                    </a:solidFill>
                    <a:cs typeface="Times New Roman" panose="02020603050405020304" pitchFamily="18" charset="0"/>
                  </a:rPr>
                  <a:t> </a:t>
                </a:r>
                <a14:m>
                  <m:oMath xmlns:m="http://schemas.openxmlformats.org/officeDocument/2006/math">
                    <m:sSub>
                      <m:sSubPr>
                        <m:ctrlPr>
                          <a:rPr lang="en-US" altLang="zh-CN" sz="2400" i="1" dirty="0">
                            <a:solidFill>
                              <a:srgbClr val="222222"/>
                            </a:solidFill>
                            <a:latin typeface="Cambria Math" panose="02040503050406030204" pitchFamily="18" charset="0"/>
                            <a:cs typeface="Times New Roman" panose="02020603050405020304" pitchFamily="18" charset="0"/>
                          </a:rPr>
                        </m:ctrlPr>
                      </m:sSubPr>
                      <m:e>
                        <m:r>
                          <m:rPr>
                            <m:sty m:val="p"/>
                          </m:rPr>
                          <a:rPr lang="en-US" altLang="zh-CN" sz="2400" i="1" dirty="0">
                            <a:solidFill>
                              <a:srgbClr val="222222"/>
                            </a:solidFill>
                            <a:latin typeface="Cambria Math" panose="02040503050406030204" pitchFamily="18" charset="0"/>
                            <a:cs typeface="Times New Roman" panose="02020603050405020304" pitchFamily="18" charset="0"/>
                          </a:rPr>
                          <m:t>w</m:t>
                        </m:r>
                      </m:e>
                      <m:sub>
                        <m:r>
                          <a:rPr lang="en-US" altLang="zh-CN" sz="2400" b="0" i="1" dirty="0" smtClean="0">
                            <a:solidFill>
                              <a:srgbClr val="222222"/>
                            </a:solidFill>
                            <a:latin typeface="Cambria Math" panose="02040503050406030204" pitchFamily="18" charset="0"/>
                            <a:cs typeface="Times New Roman" panose="02020603050405020304" pitchFamily="18" charset="0"/>
                          </a:rPr>
                          <m:t>𝐾</m:t>
                        </m:r>
                      </m:sub>
                    </m:sSub>
                  </m:oMath>
                </a14:m>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和</a:t>
                </a:r>
                <a14:m>
                  <m:oMath xmlns:m="http://schemas.openxmlformats.org/officeDocument/2006/math">
                    <m:sSub>
                      <m:sSubPr>
                        <m:ctrlPr>
                          <a:rPr lang="en-US" altLang="zh-CN" sz="2400" i="1" dirty="0">
                            <a:solidFill>
                              <a:srgbClr val="222222"/>
                            </a:solidFill>
                            <a:latin typeface="Cambria Math" panose="02040503050406030204" pitchFamily="18" charset="0"/>
                            <a:cs typeface="Times New Roman" panose="02020603050405020304" pitchFamily="18" charset="0"/>
                          </a:rPr>
                        </m:ctrlPr>
                      </m:sSubPr>
                      <m:e>
                        <m:r>
                          <m:rPr>
                            <m:sty m:val="p"/>
                          </m:rPr>
                          <a:rPr lang="en-US" altLang="zh-CN" sz="2400" i="1" dirty="0">
                            <a:solidFill>
                              <a:srgbClr val="222222"/>
                            </a:solidFill>
                            <a:latin typeface="Cambria Math" panose="02040503050406030204" pitchFamily="18" charset="0"/>
                            <a:cs typeface="Times New Roman" panose="02020603050405020304" pitchFamily="18" charset="0"/>
                          </a:rPr>
                          <m:t>w</m:t>
                        </m:r>
                      </m:e>
                      <m:sub>
                        <m:r>
                          <a:rPr lang="en-US" altLang="zh-CN" sz="2400" b="0" i="1" dirty="0" smtClean="0">
                            <a:solidFill>
                              <a:srgbClr val="222222"/>
                            </a:solidFill>
                            <a:latin typeface="Cambria Math" panose="02040503050406030204" pitchFamily="18" charset="0"/>
                            <a:cs typeface="Times New Roman" panose="02020603050405020304" pitchFamily="18" charset="0"/>
                          </a:rPr>
                          <m:t>𝑉</m:t>
                        </m:r>
                      </m:sub>
                    </m:sSub>
                    <m:r>
                      <a:rPr lang="en-US" altLang="zh-CN" sz="2400" i="1" dirty="0">
                        <a:solidFill>
                          <a:srgbClr val="222222"/>
                        </a:solidFill>
                        <a:latin typeface="Cambria Math" panose="02040503050406030204" pitchFamily="18" charset="0"/>
                        <a:cs typeface="Times New Roman" panose="02020603050405020304" pitchFamily="18" charset="0"/>
                      </a:rPr>
                      <m:t> </m:t>
                    </m:r>
                  </m:oMath>
                </a14:m>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）生成三个向量，然后计算该元素与序列中其他所有元素的“注意力分数”。</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这些分数反映了不同元素之间的相对重要性或关联性</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自注意力机制允许每个元素看到序列中的其他所有元素，这也意味着它没有内置的顺序感知机制（</a:t>
                </a:r>
                <a:r>
                  <a:rPr kumimoji="0" lang="zh-CN" altLang="en-US" sz="2400" b="1" i="0" u="none" strike="noStrike" kern="1200" cap="none" spc="0" normalizeH="0" baseline="0" noProof="0" dirty="0">
                    <a:ln>
                      <a:noFill/>
                    </a:ln>
                    <a:solidFill>
                      <a:srgbClr val="222222"/>
                    </a:solidFill>
                    <a:effectLst/>
                    <a:highlight>
                      <a:srgbClr val="00FF00"/>
                    </a:highlight>
                    <a:uLnTx/>
                    <a:uFillTx/>
                    <a:latin typeface="等线" panose="02010600030101010101" pitchFamily="2" charset="-122"/>
                    <a:ea typeface="等线" panose="02010600030101010101" pitchFamily="2" charset="-122"/>
                    <a:cs typeface="Times New Roman" panose="02020603050405020304" pitchFamily="18" charset="0"/>
                  </a:rPr>
                  <a:t>而</a:t>
                </a:r>
                <a:r>
                  <a:rPr kumimoji="0" lang="en-US" altLang="zh-CN" sz="2400" b="1" i="0" u="none" strike="noStrike" kern="1200" cap="none" spc="0" normalizeH="0" baseline="0" noProof="0" dirty="0">
                    <a:ln>
                      <a:noFill/>
                    </a:ln>
                    <a:solidFill>
                      <a:srgbClr val="222222"/>
                    </a:solidFill>
                    <a:effectLst/>
                    <a:highlight>
                      <a:srgbClr val="00FF00"/>
                    </a:highlight>
                    <a:uLnTx/>
                    <a:uFillTx/>
                    <a:latin typeface="等线" panose="02010600030101010101" pitchFamily="2" charset="-122"/>
                    <a:ea typeface="等线" panose="02010600030101010101" pitchFamily="2" charset="-122"/>
                    <a:cs typeface="Times New Roman" panose="02020603050405020304" pitchFamily="18" charset="0"/>
                  </a:rPr>
                  <a:t>RNN</a:t>
                </a:r>
                <a:r>
                  <a:rPr kumimoji="0" lang="zh-CN" altLang="en-US" sz="2400" b="1" i="0" u="none" strike="noStrike" kern="1200" cap="none" spc="0" normalizeH="0" baseline="0" noProof="0" dirty="0">
                    <a:ln>
                      <a:noFill/>
                    </a:ln>
                    <a:solidFill>
                      <a:srgbClr val="222222"/>
                    </a:solidFill>
                    <a:effectLst/>
                    <a:highlight>
                      <a:srgbClr val="00FF00"/>
                    </a:highlight>
                    <a:uLnTx/>
                    <a:uFillTx/>
                    <a:latin typeface="等线" panose="02010600030101010101" pitchFamily="2" charset="-122"/>
                    <a:ea typeface="等线" panose="02010600030101010101" pitchFamily="2" charset="-122"/>
                    <a:cs typeface="Times New Roman" panose="02020603050405020304" pitchFamily="18" charset="0"/>
                  </a:rPr>
                  <a:t>存在</a:t>
                </a:r>
                <a:r>
                  <a:rPr kumimoji="0" lang="zh-CN" altLang="en-US" sz="2400" b="0" i="0" u="none" strike="noStrike" kern="1200" cap="none" spc="0" normalizeH="0" baseline="0" noProof="0" dirty="0">
                    <a:ln>
                      <a:noFill/>
                    </a:ln>
                    <a:solidFill>
                      <a:srgbClr val="222222"/>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），因为它在计算注意力分数时不会显式地考虑元素的顺序</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mc:Choice>
        <mc:Fallback xmlns="">
          <p:sp>
            <p:nvSpPr>
              <p:cNvPr id="9" name="内容占位符 5">
                <a:extLst>
                  <a:ext uri="{FF2B5EF4-FFF2-40B4-BE49-F238E27FC236}">
                    <a16:creationId xmlns:a16="http://schemas.microsoft.com/office/drawing/2014/main" id="{9EF3A759-A1D3-B01C-AA7F-F45F2785DD2D}"/>
                  </a:ext>
                </a:extLst>
              </p:cNvPr>
              <p:cNvSpPr txBox="1">
                <a:spLocks noRot="1" noChangeAspect="1" noMove="1" noResize="1" noEditPoints="1" noAdjustHandles="1" noChangeArrowheads="1" noChangeShapeType="1" noTextEdit="1"/>
              </p:cNvSpPr>
              <p:nvPr/>
            </p:nvSpPr>
            <p:spPr bwMode="auto">
              <a:xfrm>
                <a:off x="1952624" y="1966890"/>
                <a:ext cx="8410576" cy="4043383"/>
              </a:xfrm>
              <a:prstGeom prst="rect">
                <a:avLst/>
              </a:prstGeom>
              <a:blipFill>
                <a:blip r:embed="rId3"/>
                <a:stretch>
                  <a:fillRect l="-725" t="-1056" r="-870" b="-4223"/>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3600619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自注意力机制如何处理有序的自然语言数据？</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内容占位符 5">
            <a:extLst>
              <a:ext uri="{FF2B5EF4-FFF2-40B4-BE49-F238E27FC236}">
                <a16:creationId xmlns:a16="http://schemas.microsoft.com/office/drawing/2014/main" id="{9EF3A759-A1D3-B01C-AA7F-F45F2785DD2D}"/>
              </a:ext>
            </a:extLst>
          </p:cNvPr>
          <p:cNvSpPr txBox="1">
            <a:spLocks/>
          </p:cNvSpPr>
          <p:nvPr/>
        </p:nvSpPr>
        <p:spPr bwMode="auto">
          <a:xfrm>
            <a:off x="1952624" y="1966890"/>
            <a:ext cx="8410576" cy="40433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通过添加位置编码使输入每个元素带上顺序标签！</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通过引入位置编码（</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Positional Encoding</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）来弥补这一缺陷。</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位置编码是一种与输入嵌入（</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Embedding</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）相加或拼接的向量，它携带着关于元素在序列中位置的信息。</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这样，即使自注意力机制在计算过程中不直接考虑元素的顺序，模型仍然能够感知到元素的先后顺序。</a:t>
            </a: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2645360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自注意力机制如何处理有序的自然语言数据？</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内容占位符 5">
            <a:extLst>
              <a:ext uri="{FF2B5EF4-FFF2-40B4-BE49-F238E27FC236}">
                <a16:creationId xmlns:a16="http://schemas.microsoft.com/office/drawing/2014/main" id="{9EF3A759-A1D3-B01C-AA7F-F45F2785DD2D}"/>
              </a:ext>
            </a:extLst>
          </p:cNvPr>
          <p:cNvSpPr txBox="1">
            <a:spLocks/>
          </p:cNvSpPr>
          <p:nvPr/>
        </p:nvSpPr>
        <p:spPr bwMode="auto">
          <a:xfrm>
            <a:off x="1952624" y="1966890"/>
            <a:ext cx="8410576" cy="40433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位置编码需要满足哪些条件？</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唯一性：每个位置应该有一个唯一的编码，这样模型才能区分不同的位置。</a:t>
            </a: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连续性：位置编码应该能够体现位置的连续性，即相邻位置的编码应该相似。</a:t>
            </a: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可加性：位置编码与词嵌入的相加应该不会破坏两者的信息。</a:t>
            </a: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泛化性：位置编码应该能够泛化到比训练时遇到的更长或更短的序列。</a:t>
            </a: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相对位置信息：原始论文使用绝对位置编码，但后续的研究表明，引入相对位置信息可以进一步提高模型的性能。</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267537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位置编码实例</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9EF3A759-A1D3-B01C-AA7F-F45F2785DD2D}"/>
                  </a:ext>
                </a:extLst>
              </p:cNvPr>
              <p:cNvSpPr txBox="1">
                <a:spLocks/>
              </p:cNvSpPr>
              <p:nvPr/>
            </p:nvSpPr>
            <p:spPr bwMode="auto">
              <a:xfrm>
                <a:off x="1952624" y="1966890"/>
                <a:ext cx="8115301" cy="446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位置编码通常采用</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sin</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和</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cos</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函数来编码位置信息，这种编码方式满足这些条件。 </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假设输入语句</a:t>
                </a:r>
                <a14:m>
                  <m:oMath xmlns:m="http://schemas.openxmlformats.org/officeDocument/2006/math">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Times New Roman" panose="02020603050405020304" pitchFamily="18" charset="0"/>
                      </a:rPr>
                      <m:t>𝑋</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p>
                        <m:r>
                          <m:rPr>
                            <m:sty m:val="p"/>
                          </m:rPr>
                          <a:rPr kumimoji="0" lang="en-US" altLang="zh-CN" sz="2400" b="0" i="1" u="none" strike="noStrike" kern="1200" cap="none" spc="0" normalizeH="0" baseline="0" noProof="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n</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d</m:t>
                        </m:r>
                      </m:sup>
                    </m:sSup>
                    <m:r>
                      <a:rPr kumimoji="0" lang="zh-CN" altLang="en-US" sz="2400" b="0" i="1" u="none" strike="noStrike" kern="1200" cap="none" spc="0" normalizeH="0" baseline="0" noProof="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矩阵</m:t>
                    </m:r>
                  </m:oMath>
                </a14:m>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，其中</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n</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表示语句</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X</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中词个数，每个词（转换为</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Embedding</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后）的维度为</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d</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位置编码使用相同形状的位置嵌入矩阵</a:t>
                </a:r>
                <a14:m>
                  <m:oMath xmlns:m="http://schemas.openxmlformats.org/officeDocument/2006/math">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cs typeface="Times New Roman" panose="02020603050405020304" pitchFamily="18" charset="0"/>
                      </a:rPr>
                      <m:t>𝑃</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p>
                        <m:r>
                          <m:rPr>
                            <m:sty m:val="p"/>
                          </m:rPr>
                          <a:rPr kumimoji="0" lang="en-US" altLang="zh-CN" sz="2400" b="0" i="1" u="none" strike="noStrike" kern="1200" cap="none" spc="0" normalizeH="0" baseline="0" noProof="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n</m:t>
                        </m:r>
                        <m: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altLang="zh-CN" sz="2400" b="0" i="1" u="none" strike="noStrike" kern="1200" cap="none" spc="0" normalizeH="0" baseline="0" noProof="0" smtClean="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d</m:t>
                        </m:r>
                      </m:sup>
                    </m:sSup>
                    <m:r>
                      <a:rPr kumimoji="0" lang="zh-CN" altLang="en-US" sz="2400" b="0" i="1" u="none" strike="noStrike" kern="1200" cap="none" spc="0" normalizeH="0" baseline="0" noProof="0">
                        <a:ln>
                          <a:noFill/>
                        </a:ln>
                        <a:solidFill>
                          <a:srgbClr val="222222"/>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词嵌入与位置编码相加作为模型输入：</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X+P</a:t>
                </a:r>
              </a:p>
              <a:p>
                <a:pPr marL="273050" indent="-273050" eaLnBrk="0" hangingPunct="0">
                  <a:spcBef>
                    <a:spcPct val="20000"/>
                  </a:spcBef>
                  <a:buClr>
                    <a:srgbClr val="0BD0D9"/>
                  </a:buClr>
                  <a:buSzPct val="95000"/>
                  <a:buFont typeface="Wingdings 2" pitchFamily="18" charset="2"/>
                  <a:buChar char=""/>
                  <a:defRPr/>
                </a:pP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P</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矩阵的第</a:t>
                </a:r>
                <a:r>
                  <a:rPr kumimoji="0" lang="en-US" altLang="zh-CN" sz="2400" b="0" i="0" u="none" strike="noStrike" kern="1200" cap="none" spc="0" normalizeH="0" baseline="0" noProof="0" dirty="0" err="1">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i</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行表示第</a:t>
                </a:r>
                <a:r>
                  <a:rPr kumimoji="0" lang="en-US" altLang="zh-CN" sz="2400" b="0" i="0" u="none" strike="noStrike" kern="1200" cap="none" spc="0" normalizeH="0" baseline="0" noProof="0" dirty="0" err="1">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i</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词对应的位置编码，第</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2j</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列和</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2j+1</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列表示位置编码的列，具体表达式为：</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mc:Choice>
        <mc:Fallback xmlns="">
          <p:sp>
            <p:nvSpPr>
              <p:cNvPr id="9" name="内容占位符 5">
                <a:extLst>
                  <a:ext uri="{FF2B5EF4-FFF2-40B4-BE49-F238E27FC236}">
                    <a16:creationId xmlns:a16="http://schemas.microsoft.com/office/drawing/2014/main" id="{9EF3A759-A1D3-B01C-AA7F-F45F2785DD2D}"/>
                  </a:ext>
                </a:extLst>
              </p:cNvPr>
              <p:cNvSpPr txBox="1">
                <a:spLocks noRot="1" noChangeAspect="1" noMove="1" noResize="1" noEditPoints="1" noAdjustHandles="1" noChangeArrowheads="1" noChangeShapeType="1" noTextEdit="1"/>
              </p:cNvSpPr>
              <p:nvPr/>
            </p:nvSpPr>
            <p:spPr bwMode="auto">
              <a:xfrm>
                <a:off x="1952624" y="1966890"/>
                <a:ext cx="8115301" cy="4462484"/>
              </a:xfrm>
              <a:prstGeom prst="rect">
                <a:avLst/>
              </a:prstGeom>
              <a:blipFill>
                <a:blip r:embed="rId3"/>
                <a:stretch>
                  <a:fillRect l="-751" t="-956" r="-1126"/>
                </a:stretch>
              </a:blipFill>
              <a:ln w="9525">
                <a:noFill/>
                <a:miter lim="800000"/>
                <a:headEnd/>
                <a:tailEnd/>
              </a:ln>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E2343905-5EB5-81AD-A57B-9DE40457A768}"/>
              </a:ext>
            </a:extLst>
          </p:cNvPr>
          <p:cNvPicPr>
            <a:picLocks noChangeAspect="1"/>
          </p:cNvPicPr>
          <p:nvPr/>
        </p:nvPicPr>
        <p:blipFill>
          <a:blip r:embed="rId4"/>
          <a:stretch>
            <a:fillRect/>
          </a:stretch>
        </p:blipFill>
        <p:spPr>
          <a:xfrm>
            <a:off x="4424333" y="5379261"/>
            <a:ext cx="3703667" cy="957250"/>
          </a:xfrm>
          <a:prstGeom prst="rect">
            <a:avLst/>
          </a:prstGeom>
        </p:spPr>
      </p:pic>
    </p:spTree>
    <p:extLst>
      <p:ext uri="{BB962C8B-B14F-4D97-AF65-F5344CB8AC3E}">
        <p14:creationId xmlns:p14="http://schemas.microsoft.com/office/powerpoint/2010/main" val="930901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自注意力机制如何处理有序的自然语言数据？</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内容占位符 5">
            <a:extLst>
              <a:ext uri="{FF2B5EF4-FFF2-40B4-BE49-F238E27FC236}">
                <a16:creationId xmlns:a16="http://schemas.microsoft.com/office/drawing/2014/main" id="{9EF3A759-A1D3-B01C-AA7F-F45F2785DD2D}"/>
              </a:ext>
            </a:extLst>
          </p:cNvPr>
          <p:cNvSpPr txBox="1">
            <a:spLocks/>
          </p:cNvSpPr>
          <p:nvPr/>
        </p:nvSpPr>
        <p:spPr bwMode="auto">
          <a:xfrm>
            <a:off x="1952624" y="1966890"/>
            <a:ext cx="8715376" cy="40433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是否还有更好的位置编码？目前一些实际使用的大模型采样什么位置编码？</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273050" indent="-273050" eaLnBrk="0" hangingPunct="0">
              <a:spcBef>
                <a:spcPct val="20000"/>
              </a:spcBef>
              <a:buClr>
                <a:srgbClr val="0BD0D9"/>
              </a:buClr>
              <a:buSzPct val="95000"/>
              <a:buFont typeface="Wingdings 2" pitchFamily="18" charset="2"/>
              <a:buChar char=""/>
              <a:defRPr/>
            </a:pP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LLaMA-2</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lang="en-US" altLang="zh-CN" sz="2400" b="0" i="0" dirty="0">
                <a:solidFill>
                  <a:srgbClr val="05073B"/>
                </a:solidFill>
                <a:effectLst/>
                <a:highlight>
                  <a:srgbClr val="FDFDFE"/>
                </a:highlight>
                <a:latin typeface="-apple-system"/>
              </a:rPr>
              <a:t> GLM</a:t>
            </a:r>
            <a:r>
              <a:rPr lang="zh-CN" altLang="en-US" sz="2400" b="0" i="0" dirty="0">
                <a:solidFill>
                  <a:srgbClr val="05073B"/>
                </a:solidFill>
                <a:effectLst/>
                <a:highlight>
                  <a:srgbClr val="FDFDFE"/>
                </a:highlight>
                <a:latin typeface="-apple-system"/>
              </a:rPr>
              <a:t>等</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大语言模型使用</a:t>
            </a:r>
            <a:r>
              <a:rPr lang="zh-CN" altLang="en-US" sz="2400" dirty="0">
                <a:solidFill>
                  <a:srgbClr val="222222"/>
                </a:solidFill>
                <a:highlight>
                  <a:srgbClr val="00FF00"/>
                </a:highlight>
                <a:latin typeface="等线" panose="02010600030101010101" pitchFamily="2" charset="-122"/>
                <a:ea typeface="等线" panose="02010600030101010101" pitchFamily="2" charset="-122"/>
                <a:cs typeface="Times New Roman" panose="02020603050405020304" pitchFamily="18" charset="0"/>
              </a:rPr>
              <a:t>旋转位置编码</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lang="en-US" altLang="zh-CN" sz="2400" dirty="0" err="1">
                <a:solidFill>
                  <a:srgbClr val="222222"/>
                </a:solidFill>
                <a:latin typeface="等线" panose="02010600030101010101" pitchFamily="2" charset="-122"/>
                <a:ea typeface="等线" panose="02010600030101010101" pitchFamily="2" charset="-122"/>
                <a:cs typeface="Times New Roman" panose="02020603050405020304" pitchFamily="18" charset="0"/>
              </a:rPr>
              <a:t>RoPE</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 Rotary Position Embedding</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）作为位置编码。</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en-US" altLang="zh-CN" sz="2400" dirty="0" err="1">
                <a:solidFill>
                  <a:srgbClr val="222222"/>
                </a:solidFill>
                <a:latin typeface="等线" panose="02010600030101010101" pitchFamily="2" charset="-122"/>
                <a:ea typeface="等线" panose="02010600030101010101" pitchFamily="2" charset="-122"/>
                <a:cs typeface="Times New Roman" panose="02020603050405020304" pitchFamily="18" charset="0"/>
              </a:rPr>
              <a:t>RoPE</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是近年来在大模型中广泛使用的一种位置编码方式。</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en-US" altLang="zh-CN" sz="2400" dirty="0" err="1">
                <a:solidFill>
                  <a:srgbClr val="222222"/>
                </a:solidFill>
                <a:latin typeface="等线" panose="02010600030101010101" pitchFamily="2" charset="-122"/>
                <a:ea typeface="等线" panose="02010600030101010101" pitchFamily="2" charset="-122"/>
                <a:cs typeface="Times New Roman" panose="02020603050405020304" pitchFamily="18" charset="0"/>
              </a:rPr>
              <a:t>RoPE</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通过旋转变换将位置信息融合到每个词元的表示中，从而实现了相对位置编码的效果。</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这种方法不仅减少了模型的参数数量和计算量，还提高了模型对长序列的处理能力</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273050"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273050"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4151234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多头自注意力机制</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内容占位符 5">
            <a:extLst>
              <a:ext uri="{FF2B5EF4-FFF2-40B4-BE49-F238E27FC236}">
                <a16:creationId xmlns:a16="http://schemas.microsoft.com/office/drawing/2014/main" id="{9EF3A759-A1D3-B01C-AA7F-F45F2785DD2D}"/>
              </a:ext>
            </a:extLst>
          </p:cNvPr>
          <p:cNvSpPr txBox="1">
            <a:spLocks/>
          </p:cNvSpPr>
          <p:nvPr/>
        </p:nvSpPr>
        <p:spPr bwMode="auto">
          <a:xfrm>
            <a:off x="1952624" y="1966890"/>
            <a:ext cx="8969376" cy="40433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何为多头注意力机制？</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类比卷积神经网络中的多卷积核思想，在卷积神经网络中，使用多个卷积核可以看作是一种多头机制。</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每个卷积核负责提取输入图像中的不同特征（如边缘、纹理、颜色等），从而增强模型的表示能力和泛化能力。</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同样地，多头注意力机制也是通过并行地处理多个子空间来增强模型捕捉信息的能力，只不过它处理的是序列数据而非图像数据。</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多头注意力机制引入多样性，减少过拟合风险。</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273050"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2531935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多头注意力机制矩阵计算过程</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1" name="对象 10">
            <a:extLst>
              <a:ext uri="{FF2B5EF4-FFF2-40B4-BE49-F238E27FC236}">
                <a16:creationId xmlns:a16="http://schemas.microsoft.com/office/drawing/2014/main" id="{2DCA02BB-DD9E-9883-5FB2-BFC057B5DB9D}"/>
              </a:ext>
            </a:extLst>
          </p:cNvPr>
          <p:cNvGraphicFramePr>
            <a:graphicFrameLocks noChangeAspect="1"/>
          </p:cNvGraphicFramePr>
          <p:nvPr/>
        </p:nvGraphicFramePr>
        <p:xfrm>
          <a:off x="1981200" y="1981199"/>
          <a:ext cx="8134350" cy="4505326"/>
        </p:xfrm>
        <a:graphic>
          <a:graphicData uri="http://schemas.openxmlformats.org/presentationml/2006/ole">
            <mc:AlternateContent xmlns:mc="http://schemas.openxmlformats.org/markup-compatibility/2006">
              <mc:Choice xmlns:v="urn:schemas-microsoft-com:vml" Requires="v">
                <p:oleObj name="Visio" r:id="rId3" imgW="7420817" imgH="4111618" progId="Visio.Drawing.11">
                  <p:embed/>
                </p:oleObj>
              </mc:Choice>
              <mc:Fallback>
                <p:oleObj name="Visio" r:id="rId3" imgW="7420817" imgH="4111618" progId="Visio.Drawing.11">
                  <p:embed/>
                  <p:pic>
                    <p:nvPicPr>
                      <p:cNvPr id="11" name="对象 10">
                        <a:extLst>
                          <a:ext uri="{FF2B5EF4-FFF2-40B4-BE49-F238E27FC236}">
                            <a16:creationId xmlns:a16="http://schemas.microsoft.com/office/drawing/2014/main" id="{2DCA02BB-DD9E-9883-5FB2-BFC057B5DB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981199"/>
                        <a:ext cx="8134350" cy="4505326"/>
                      </a:xfrm>
                      <a:prstGeom prst="rect">
                        <a:avLst/>
                      </a:prstGeom>
                      <a:noFill/>
                    </p:spPr>
                  </p:pic>
                </p:oleObj>
              </mc:Fallback>
            </mc:AlternateContent>
          </a:graphicData>
        </a:graphic>
      </p:graphicFrame>
    </p:spTree>
    <p:extLst>
      <p:ext uri="{BB962C8B-B14F-4D97-AF65-F5344CB8AC3E}">
        <p14:creationId xmlns:p14="http://schemas.microsoft.com/office/powerpoint/2010/main" val="1567225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多头注意力机制核心代码</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3" name="图片 12">
            <a:extLst>
              <a:ext uri="{FF2B5EF4-FFF2-40B4-BE49-F238E27FC236}">
                <a16:creationId xmlns:a16="http://schemas.microsoft.com/office/drawing/2014/main" id="{03BF7E71-3B38-DDC2-8375-85819867AB34}"/>
              </a:ext>
            </a:extLst>
          </p:cNvPr>
          <p:cNvPicPr>
            <a:picLocks noChangeAspect="1"/>
          </p:cNvPicPr>
          <p:nvPr/>
        </p:nvPicPr>
        <p:blipFill>
          <a:blip r:embed="rId3"/>
          <a:stretch>
            <a:fillRect/>
          </a:stretch>
        </p:blipFill>
        <p:spPr>
          <a:xfrm>
            <a:off x="1981199" y="2082746"/>
            <a:ext cx="8201025" cy="4270429"/>
          </a:xfrm>
          <a:prstGeom prst="rect">
            <a:avLst/>
          </a:prstGeom>
        </p:spPr>
      </p:pic>
    </p:spTree>
    <p:extLst>
      <p:ext uri="{BB962C8B-B14F-4D97-AF65-F5344CB8AC3E}">
        <p14:creationId xmlns:p14="http://schemas.microsoft.com/office/powerpoint/2010/main" val="1123656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自注意力与多头注意力机制效果比较</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3" name="对象 12">
            <a:extLst>
              <a:ext uri="{FF2B5EF4-FFF2-40B4-BE49-F238E27FC236}">
                <a16:creationId xmlns:a16="http://schemas.microsoft.com/office/drawing/2014/main" id="{76C327B0-2834-50AC-2F21-F2718B2B3996}"/>
              </a:ext>
            </a:extLst>
          </p:cNvPr>
          <p:cNvGraphicFramePr>
            <a:graphicFrameLocks noChangeAspect="1"/>
          </p:cNvGraphicFramePr>
          <p:nvPr/>
        </p:nvGraphicFramePr>
        <p:xfrm>
          <a:off x="1952624" y="2039138"/>
          <a:ext cx="8229599" cy="4317209"/>
        </p:xfrm>
        <a:graphic>
          <a:graphicData uri="http://schemas.openxmlformats.org/presentationml/2006/ole">
            <mc:AlternateContent xmlns:mc="http://schemas.openxmlformats.org/markup-compatibility/2006">
              <mc:Choice xmlns:v="urn:schemas-microsoft-com:vml" Requires="v">
                <p:oleObj name="Visio" r:id="rId3" imgW="6382725" imgH="2578820" progId="Visio.Drawing.11">
                  <p:embed/>
                </p:oleObj>
              </mc:Choice>
              <mc:Fallback>
                <p:oleObj name="Visio" r:id="rId3" imgW="6382725" imgH="2578820" progId="Visio.Drawing.11">
                  <p:embed/>
                  <p:pic>
                    <p:nvPicPr>
                      <p:cNvPr id="13" name="对象 12">
                        <a:extLst>
                          <a:ext uri="{FF2B5EF4-FFF2-40B4-BE49-F238E27FC236}">
                            <a16:creationId xmlns:a16="http://schemas.microsoft.com/office/drawing/2014/main" id="{76C327B0-2834-50AC-2F21-F2718B2B3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4" y="2039138"/>
                        <a:ext cx="8229599" cy="4317209"/>
                      </a:xfrm>
                      <a:prstGeom prst="rect">
                        <a:avLst/>
                      </a:prstGeom>
                      <a:noFill/>
                    </p:spPr>
                  </p:pic>
                </p:oleObj>
              </mc:Fallback>
            </mc:AlternateContent>
          </a:graphicData>
        </a:graphic>
      </p:graphicFrame>
    </p:spTree>
    <p:extLst>
      <p:ext uri="{BB962C8B-B14F-4D97-AF65-F5344CB8AC3E}">
        <p14:creationId xmlns:p14="http://schemas.microsoft.com/office/powerpoint/2010/main" val="59609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日常生活中的注意力机制实现示意图</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39C68787-9952-F2DC-A529-7BBA87FD61BB}"/>
              </a:ext>
            </a:extLst>
          </p:cNvPr>
          <p:cNvPicPr>
            <a:picLocks noChangeAspect="1"/>
          </p:cNvPicPr>
          <p:nvPr/>
        </p:nvPicPr>
        <p:blipFill>
          <a:blip r:embed="rId3"/>
          <a:stretch>
            <a:fillRect/>
          </a:stretch>
        </p:blipFill>
        <p:spPr>
          <a:xfrm>
            <a:off x="1952624" y="2062480"/>
            <a:ext cx="8258175" cy="3972560"/>
          </a:xfrm>
          <a:prstGeom prst="rect">
            <a:avLst/>
          </a:prstGeom>
        </p:spPr>
      </p:pic>
    </p:spTree>
    <p:extLst>
      <p:ext uri="{BB962C8B-B14F-4D97-AF65-F5344CB8AC3E}">
        <p14:creationId xmlns:p14="http://schemas.microsoft.com/office/powerpoint/2010/main" val="3526113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自注意力网络的训练过程</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4" name="对象 13">
            <a:extLst>
              <a:ext uri="{FF2B5EF4-FFF2-40B4-BE49-F238E27FC236}">
                <a16:creationId xmlns:a16="http://schemas.microsoft.com/office/drawing/2014/main" id="{8667F88B-F768-EFBA-5D54-DCF49EDCCAAF}"/>
              </a:ext>
            </a:extLst>
          </p:cNvPr>
          <p:cNvGraphicFramePr>
            <a:graphicFrameLocks noChangeAspect="1"/>
          </p:cNvGraphicFramePr>
          <p:nvPr/>
        </p:nvGraphicFramePr>
        <p:xfrm>
          <a:off x="1952626" y="2166915"/>
          <a:ext cx="8162924" cy="4357709"/>
        </p:xfrm>
        <a:graphic>
          <a:graphicData uri="http://schemas.openxmlformats.org/presentationml/2006/ole">
            <mc:AlternateContent xmlns:mc="http://schemas.openxmlformats.org/markup-compatibility/2006">
              <mc:Choice xmlns:v="urn:schemas-microsoft-com:vml" Requires="v">
                <p:oleObj name="Visio" r:id="rId3" imgW="5713937" imgH="4390534" progId="Visio.Drawing.11">
                  <p:embed/>
                </p:oleObj>
              </mc:Choice>
              <mc:Fallback>
                <p:oleObj name="Visio" r:id="rId3" imgW="5713937" imgH="4390534" progId="Visio.Drawing.11">
                  <p:embed/>
                  <p:pic>
                    <p:nvPicPr>
                      <p:cNvPr id="14" name="对象 13">
                        <a:extLst>
                          <a:ext uri="{FF2B5EF4-FFF2-40B4-BE49-F238E27FC236}">
                            <a16:creationId xmlns:a16="http://schemas.microsoft.com/office/drawing/2014/main" id="{8667F88B-F768-EFBA-5D54-DCF49EDCC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6" y="2166915"/>
                        <a:ext cx="8162924" cy="4357709"/>
                      </a:xfrm>
                      <a:prstGeom prst="rect">
                        <a:avLst/>
                      </a:prstGeom>
                      <a:noFill/>
                    </p:spPr>
                  </p:pic>
                </p:oleObj>
              </mc:Fallback>
            </mc:AlternateContent>
          </a:graphicData>
        </a:graphic>
      </p:graphicFrame>
    </p:spTree>
    <p:extLst>
      <p:ext uri="{BB962C8B-B14F-4D97-AF65-F5344CB8AC3E}">
        <p14:creationId xmlns:p14="http://schemas.microsoft.com/office/powerpoint/2010/main" val="1607321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面试的几个层次</a:t>
            </a:r>
            <a:r>
              <a:rPr lang="en-US" altLang="zh-CN" sz="2400" b="1" dirty="0"/>
              <a:t>—</a:t>
            </a:r>
            <a:r>
              <a:rPr lang="zh-CN" altLang="en-US" sz="2400" b="1" dirty="0"/>
              <a:t>（</a:t>
            </a:r>
            <a:r>
              <a:rPr lang="zh-CN" altLang="en-US" sz="2400" b="1"/>
              <a:t>题外话）</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a:extLst>
              <a:ext uri="{FF2B5EF4-FFF2-40B4-BE49-F238E27FC236}">
                <a16:creationId xmlns:a16="http://schemas.microsoft.com/office/drawing/2014/main" id="{19D74785-D225-EBC0-B2AC-9EAA7ADB73AB}"/>
              </a:ext>
            </a:extLst>
          </p:cNvPr>
          <p:cNvSpPr txBox="1">
            <a:spLocks/>
          </p:cNvSpPr>
          <p:nvPr/>
        </p:nvSpPr>
        <p:spPr bwMode="auto">
          <a:xfrm>
            <a:off x="1952624" y="1966890"/>
            <a:ext cx="8461376" cy="446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面试的几个层次是面试过程中逐步深入了解面试者的不同方面。</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第一层次是了解对方掌握的</a:t>
            </a:r>
            <a:r>
              <a:rPr kumimoji="0" lang="zh-CN" altLang="en-US" sz="2400" b="0" i="0" u="none" strike="noStrike" kern="1200" cap="none" spc="0" normalizeH="0" baseline="0" noProof="0" dirty="0">
                <a:ln>
                  <a:noFill/>
                </a:ln>
                <a:solidFill>
                  <a:srgbClr val="222222"/>
                </a:solidFill>
                <a:effectLst/>
                <a:highlight>
                  <a:srgbClr val="00FF00"/>
                </a:highlight>
                <a:uLnTx/>
                <a:uFillTx/>
                <a:latin typeface="等线" panose="02010600030101010101" pitchFamily="2" charset="-122"/>
                <a:ea typeface="等线" panose="02010600030101010101" pitchFamily="2" charset="-122"/>
                <a:cs typeface="Times New Roman" panose="02020603050405020304" pitchFamily="18" charset="0"/>
              </a:rPr>
              <a:t>知识情况</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，这包括基本的专业知识、技能和经验等，一般通过笔试来实现。</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第二层次是了解对方的</a:t>
            </a:r>
            <a:r>
              <a:rPr kumimoji="0" lang="zh-CN" altLang="en-US" sz="2400" b="0" i="0" u="none" strike="noStrike" kern="1200" cap="none" spc="0" normalizeH="0" baseline="0" noProof="0" dirty="0">
                <a:ln>
                  <a:noFill/>
                </a:ln>
                <a:solidFill>
                  <a:srgbClr val="222222"/>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思维品质</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，例如对问题的分析综合能力、逻辑思维、批判性思维、创新思维、解决问题的能力等。通过询问你最近遇到最有挑战性的问题是什么，你是如何解决的？效果如何？</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最后一层是了解对方的</a:t>
            </a:r>
            <a:r>
              <a:rPr kumimoji="0" lang="zh-CN" altLang="en-US" sz="2400" b="0" i="0" u="none" strike="noStrike" kern="1200" cap="none" spc="0" normalizeH="0" baseline="0" noProof="0" dirty="0">
                <a:ln>
                  <a:noFill/>
                </a:ln>
                <a:solidFill>
                  <a:srgbClr val="222222"/>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认知水平</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，包括视野广度、前瞻性思维，对未来行业发展的判断、对工作、团队合作和领导能力的认知等。一般</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通过</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询问你行业发展及自己的未来规划等。</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94513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面试中有关注意机制的常见问题</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a:extLst>
              <a:ext uri="{FF2B5EF4-FFF2-40B4-BE49-F238E27FC236}">
                <a16:creationId xmlns:a16="http://schemas.microsoft.com/office/drawing/2014/main" id="{19D74785-D225-EBC0-B2AC-9EAA7ADB73AB}"/>
              </a:ext>
            </a:extLst>
          </p:cNvPr>
          <p:cNvSpPr txBox="1">
            <a:spLocks/>
          </p:cNvSpPr>
          <p:nvPr/>
        </p:nvSpPr>
        <p:spPr bwMode="auto">
          <a:xfrm>
            <a:off x="1952624" y="1966890"/>
            <a:ext cx="8115301" cy="446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问题</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1</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：请用一句话概述什么是注意力机制？</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注意力机制是一种让模型能够动态地关注输入数据中重要部分的机制。</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问题</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2</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：在计算注意力时，为什么选择点乘而不是加法？</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这个问题涉及到注意力机制的具体实现细节。</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点乘操作可以更好地捕捉输入序列之间的相关性，而加法操作可能会失去这种相关性。从而更好地确定在计算注意力时哪些位置应该被关注。</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同时需要了解为什么在某些情况下（如维度较高时）需要对点乘结果进行缩放（除以键的维度的平方根）以防止梯度消失问题。</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79321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面试中有关注意机制的常见问题</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a:extLst>
              <a:ext uri="{FF2B5EF4-FFF2-40B4-BE49-F238E27FC236}">
                <a16:creationId xmlns:a16="http://schemas.microsoft.com/office/drawing/2014/main" id="{19D74785-D225-EBC0-B2AC-9EAA7ADB73AB}"/>
              </a:ext>
            </a:extLst>
          </p:cNvPr>
          <p:cNvSpPr txBox="1">
            <a:spLocks/>
          </p:cNvSpPr>
          <p:nvPr/>
        </p:nvSpPr>
        <p:spPr bwMode="auto">
          <a:xfrm>
            <a:off x="1952624" y="1966890"/>
            <a:ext cx="8115301" cy="446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问题</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3</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：词嵌入</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位置编码为什么不会丢失位置信息</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highlight>
                  <a:srgbClr val="00FF00"/>
                </a:highlight>
                <a:latin typeface="等线" panose="02010600030101010101" pitchFamily="2" charset="-122"/>
                <a:ea typeface="等线" panose="02010600030101010101" pitchFamily="2" charset="-122"/>
                <a:cs typeface="Times New Roman" panose="02020603050405020304" pitchFamily="18" charset="0"/>
              </a:rPr>
              <a:t>位置编码的独特性</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1187450" lvl="2"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位置编码是精心设计的，它们为每个位置上的词向量提供了唯一的、可区分的编码。这些编码通常是通过正弦和余弦函数生成的，具有周期性变化，并且不同的频率分量对应于不同的位置。这种设计确保了即使位置编码与词嵌入相加，位置信息仍然可以通过这些独特的编码被模型捕捉到。</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highlight>
                  <a:srgbClr val="00FF00"/>
                </a:highlight>
                <a:latin typeface="等线" panose="02010600030101010101" pitchFamily="2" charset="-122"/>
                <a:ea typeface="等线" panose="02010600030101010101" pitchFamily="2" charset="-122"/>
                <a:cs typeface="Times New Roman" panose="02020603050405020304" pitchFamily="18" charset="0"/>
              </a:rPr>
              <a:t>线性变换的保持性</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1187450" lvl="2"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在神经网络中，线性变换（如加法）通常不会破坏输入数据中的信息</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44617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面试中有关注意机制的常见问题</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1" name="内容占位符 5">
                <a:extLst>
                  <a:ext uri="{FF2B5EF4-FFF2-40B4-BE49-F238E27FC236}">
                    <a16:creationId xmlns:a16="http://schemas.microsoft.com/office/drawing/2014/main" id="{19D74785-D225-EBC0-B2AC-9EAA7ADB73AB}"/>
                  </a:ext>
                </a:extLst>
              </p:cNvPr>
              <p:cNvSpPr txBox="1">
                <a:spLocks/>
              </p:cNvSpPr>
              <p:nvPr/>
            </p:nvSpPr>
            <p:spPr bwMode="auto">
              <a:xfrm>
                <a:off x="1952624" y="1966890"/>
                <a:ext cx="8258176" cy="446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问题</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4</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：自注意力机制是如何工作</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面试者需要解释自注意力机制如何通过可学习的权重矩阵（</a:t>
                </a:r>
                <a14:m>
                  <m:oMath xmlns:m="http://schemas.openxmlformats.org/officeDocument/2006/math">
                    <m:sSub>
                      <m:sSubPr>
                        <m:ctrlPr>
                          <a:rPr lang="en-US" altLang="zh-CN" sz="2400" i="1" smtClean="0">
                            <a:solidFill>
                              <a:srgbClr val="222222"/>
                            </a:solidFill>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altLang="zh-CN" sz="2400" i="1">
                            <a:solidFill>
                              <a:srgbClr val="222222"/>
                            </a:solidFill>
                            <a:latin typeface="Cambria Math" panose="02040503050406030204" pitchFamily="18" charset="0"/>
                            <a:ea typeface="等线" panose="02010600030101010101" pitchFamily="2" charset="-122"/>
                            <a:cs typeface="Times New Roman" panose="02020603050405020304" pitchFamily="18" charset="0"/>
                          </a:rPr>
                          <m:t>w</m:t>
                        </m:r>
                      </m:e>
                      <m:sub>
                        <m:r>
                          <a:rPr lang="en-US" altLang="zh-CN" sz="2400" b="0" i="1" smtClean="0">
                            <a:solidFill>
                              <a:srgbClr val="222222"/>
                            </a:solidFill>
                            <a:latin typeface="Cambria Math" panose="02040503050406030204" pitchFamily="18" charset="0"/>
                            <a:ea typeface="等线" panose="02010600030101010101" pitchFamily="2" charset="-122"/>
                            <a:cs typeface="Times New Roman" panose="02020603050405020304" pitchFamily="18" charset="0"/>
                          </a:rPr>
                          <m:t>𝑄</m:t>
                        </m:r>
                      </m:sub>
                    </m:sSub>
                    <m:r>
                      <a:rPr lang="en-US" altLang="zh-CN" sz="2400" b="0" i="1" smtClean="0">
                        <a:solidFill>
                          <a:srgbClr val="222222"/>
                        </a:solidFill>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400" dirty="0">
                    <a:solidFill>
                      <a:srgbClr val="222222"/>
                    </a:solidFill>
                    <a:cs typeface="Times New Roman" panose="02020603050405020304" pitchFamily="18" charset="0"/>
                  </a:rPr>
                  <a:t> </a:t>
                </a:r>
                <a14:m>
                  <m:oMath xmlns:m="http://schemas.openxmlformats.org/officeDocument/2006/math">
                    <m:sSub>
                      <m:sSubPr>
                        <m:ctrlPr>
                          <a:rPr lang="en-US" altLang="zh-CN" sz="2400" i="1">
                            <a:solidFill>
                              <a:srgbClr val="222222"/>
                            </a:solidFill>
                            <a:latin typeface="Cambria Math" panose="02040503050406030204" pitchFamily="18" charset="0"/>
                            <a:cs typeface="Times New Roman" panose="02020603050405020304" pitchFamily="18" charset="0"/>
                          </a:rPr>
                        </m:ctrlPr>
                      </m:sSubPr>
                      <m:e>
                        <m:r>
                          <m:rPr>
                            <m:sty m:val="p"/>
                          </m:rPr>
                          <a:rPr lang="en-US" altLang="zh-CN" sz="2400" i="1">
                            <a:solidFill>
                              <a:srgbClr val="222222"/>
                            </a:solidFill>
                            <a:latin typeface="Cambria Math" panose="02040503050406030204" pitchFamily="18" charset="0"/>
                            <a:cs typeface="Times New Roman" panose="02020603050405020304" pitchFamily="18" charset="0"/>
                          </a:rPr>
                          <m:t>w</m:t>
                        </m:r>
                      </m:e>
                      <m:sub>
                        <m:r>
                          <a:rPr lang="en-US" altLang="zh-CN" sz="2400" b="0" i="1" smtClean="0">
                            <a:solidFill>
                              <a:srgbClr val="222222"/>
                            </a:solidFill>
                            <a:latin typeface="Cambria Math" panose="02040503050406030204" pitchFamily="18" charset="0"/>
                            <a:cs typeface="Times New Roman" panose="02020603050405020304" pitchFamily="18" charset="0"/>
                          </a:rPr>
                          <m:t>𝑘</m:t>
                        </m:r>
                      </m:sub>
                    </m:sSub>
                    <m:r>
                      <a:rPr lang="en-US" altLang="zh-CN" sz="2400" b="0" i="1" smtClean="0">
                        <a:solidFill>
                          <a:srgbClr val="222222"/>
                        </a:solidFill>
                        <a:latin typeface="Cambria Math" panose="02040503050406030204" pitchFamily="18" charset="0"/>
                        <a:cs typeface="Times New Roman" panose="02020603050405020304" pitchFamily="18" charset="0"/>
                      </a:rPr>
                      <m:t>,</m:t>
                    </m:r>
                    <m:sSub>
                      <m:sSubPr>
                        <m:ctrlPr>
                          <a:rPr lang="en-US" altLang="zh-CN" sz="2400" i="1">
                            <a:solidFill>
                              <a:srgbClr val="222222"/>
                            </a:solidFill>
                            <a:latin typeface="Cambria Math" panose="02040503050406030204" pitchFamily="18" charset="0"/>
                            <a:cs typeface="Times New Roman" panose="02020603050405020304" pitchFamily="18" charset="0"/>
                          </a:rPr>
                        </m:ctrlPr>
                      </m:sSubPr>
                      <m:e>
                        <m:r>
                          <m:rPr>
                            <m:sty m:val="p"/>
                          </m:rPr>
                          <a:rPr lang="en-US" altLang="zh-CN" sz="2400" i="1">
                            <a:solidFill>
                              <a:srgbClr val="222222"/>
                            </a:solidFill>
                            <a:latin typeface="Cambria Math" panose="02040503050406030204" pitchFamily="18" charset="0"/>
                            <a:cs typeface="Times New Roman" panose="02020603050405020304" pitchFamily="18" charset="0"/>
                          </a:rPr>
                          <m:t>w</m:t>
                        </m:r>
                      </m:e>
                      <m:sub>
                        <m:r>
                          <a:rPr lang="en-US" altLang="zh-CN" sz="2400" b="0" i="1" smtClean="0">
                            <a:solidFill>
                              <a:srgbClr val="222222"/>
                            </a:solidFill>
                            <a:latin typeface="Cambria Math" panose="02040503050406030204" pitchFamily="18" charset="0"/>
                            <a:cs typeface="Times New Roman" panose="02020603050405020304" pitchFamily="18" charset="0"/>
                          </a:rPr>
                          <m:t>𝑉</m:t>
                        </m:r>
                      </m:sub>
                    </m:sSub>
                  </m:oMath>
                </a14:m>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）得到查询（</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Query</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）、键（</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Key</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）和值（</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Value</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）三个向量或矩阵的。</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利用点乘和</a:t>
                </a:r>
                <a:r>
                  <a:rPr lang="en-US" altLang="zh-CN" sz="2400" dirty="0" err="1">
                    <a:solidFill>
                      <a:srgbClr val="222222"/>
                    </a:solidFill>
                    <a:latin typeface="等线" panose="02010600030101010101" pitchFamily="2" charset="-122"/>
                    <a:ea typeface="等线" panose="02010600030101010101" pitchFamily="2" charset="-122"/>
                    <a:cs typeface="Times New Roman" panose="02020603050405020304" pitchFamily="18" charset="0"/>
                  </a:rPr>
                  <a:t>softmax</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函数的应用，来实现对不同位置信息的动态加权，从而捕捉序列中的依赖关系。</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内容占位符 5">
                <a:extLst>
                  <a:ext uri="{FF2B5EF4-FFF2-40B4-BE49-F238E27FC236}">
                    <a16:creationId xmlns:a16="http://schemas.microsoft.com/office/drawing/2014/main" id="{19D74785-D225-EBC0-B2AC-9EAA7ADB73AB}"/>
                  </a:ext>
                </a:extLst>
              </p:cNvPr>
              <p:cNvSpPr txBox="1">
                <a:spLocks noRot="1" noChangeAspect="1" noMove="1" noResize="1" noEditPoints="1" noAdjustHandles="1" noChangeArrowheads="1" noChangeShapeType="1" noTextEdit="1"/>
              </p:cNvSpPr>
              <p:nvPr/>
            </p:nvSpPr>
            <p:spPr bwMode="auto">
              <a:xfrm>
                <a:off x="1952624" y="1966890"/>
                <a:ext cx="8258176" cy="4462484"/>
              </a:xfrm>
              <a:prstGeom prst="rect">
                <a:avLst/>
              </a:prstGeom>
              <a:blipFill>
                <a:blip r:embed="rId3"/>
                <a:stretch>
                  <a:fillRect l="-738" t="-956" r="-812"/>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478382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面试中有关注意机制的常见问题</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a:extLst>
              <a:ext uri="{FF2B5EF4-FFF2-40B4-BE49-F238E27FC236}">
                <a16:creationId xmlns:a16="http://schemas.microsoft.com/office/drawing/2014/main" id="{19D74785-D225-EBC0-B2AC-9EAA7ADB73AB}"/>
              </a:ext>
            </a:extLst>
          </p:cNvPr>
          <p:cNvSpPr txBox="1">
            <a:spLocks/>
          </p:cNvSpPr>
          <p:nvPr/>
        </p:nvSpPr>
        <p:spPr bwMode="auto">
          <a:xfrm>
            <a:off x="1952624" y="1966890"/>
            <a:ext cx="8867776" cy="446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问题</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5</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：请说明自注意力机制</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传统的</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RNN</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或</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CNN</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各自的优势和不足是什么？如何弥补各自的不足？</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highlight>
                  <a:srgbClr val="00FF00"/>
                </a:highlight>
                <a:uLnTx/>
                <a:uFillTx/>
                <a:latin typeface="等线" panose="02010600030101010101" pitchFamily="2" charset="-122"/>
                <a:ea typeface="等线" panose="02010600030101010101" pitchFamily="2" charset="-122"/>
                <a:cs typeface="Times New Roman" panose="02020603050405020304" pitchFamily="18" charset="0"/>
              </a:rPr>
              <a:t>自注意力机制的优点</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捕捉长距离依赖：自注意力机制能够直接计算序列中任意两个位置之间的依赖关系，有效捕捉长距离依赖。</a:t>
            </a: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并行计算：与</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RNN</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相比，自注意力机制在计算时不需要序列逐步进行，可以并行处理整个序列，提高计算效率。</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highlight>
                  <a:srgbClr val="00FF00"/>
                </a:highlight>
                <a:uLnTx/>
                <a:uFillTx/>
                <a:latin typeface="等线" panose="02010600030101010101" pitchFamily="2" charset="-122"/>
                <a:ea typeface="等线" panose="02010600030101010101" pitchFamily="2" charset="-122"/>
                <a:cs typeface="Times New Roman" panose="02020603050405020304" pitchFamily="18" charset="0"/>
              </a:rPr>
              <a:t>不过</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，自注意力机制本身不包含位置信息，需要通过额外的位置编码来提供位置信息。</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72341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面试中有关注意机制的常见问题</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a:extLst>
              <a:ext uri="{FF2B5EF4-FFF2-40B4-BE49-F238E27FC236}">
                <a16:creationId xmlns:a16="http://schemas.microsoft.com/office/drawing/2014/main" id="{19D74785-D225-EBC0-B2AC-9EAA7ADB73AB}"/>
              </a:ext>
            </a:extLst>
          </p:cNvPr>
          <p:cNvSpPr txBox="1">
            <a:spLocks/>
          </p:cNvSpPr>
          <p:nvPr/>
        </p:nvSpPr>
        <p:spPr bwMode="auto">
          <a:xfrm>
            <a:off x="1952624" y="1966890"/>
            <a:ext cx="9182736" cy="446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问题</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5</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：请说明自注意力机制</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传统的</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RNN</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或</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CNN</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各自的优势和不足是什么？如何弥补各自的不足？</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highlight>
                  <a:srgbClr val="00FF00"/>
                </a:highlight>
                <a:latin typeface="等线" panose="02010600030101010101" pitchFamily="2" charset="-122"/>
                <a:ea typeface="等线" panose="02010600030101010101" pitchFamily="2" charset="-122"/>
                <a:cs typeface="Times New Roman" panose="02020603050405020304" pitchFamily="18" charset="0"/>
              </a:rPr>
              <a:t>卷积神经网络</a:t>
            </a:r>
            <a:r>
              <a:rPr kumimoji="0" lang="zh-CN" altLang="en-US" sz="2400" b="0" i="0" u="none" strike="noStrike" kern="1200" cap="none" spc="0" normalizeH="0" baseline="0" noProof="0" dirty="0">
                <a:ln>
                  <a:noFill/>
                </a:ln>
                <a:solidFill>
                  <a:srgbClr val="222222"/>
                </a:solidFill>
                <a:effectLst/>
                <a:highlight>
                  <a:srgbClr val="00FF00"/>
                </a:highlight>
                <a:uLnTx/>
                <a:uFillTx/>
                <a:latin typeface="等线" panose="02010600030101010101" pitchFamily="2" charset="-122"/>
                <a:ea typeface="等线" panose="02010600030101010101" pitchFamily="2" charset="-122"/>
                <a:cs typeface="Times New Roman" panose="02020603050405020304" pitchFamily="18" charset="0"/>
              </a:rPr>
              <a:t>的优点</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局部连接和权值共享：减少了网络参数数量，降低了模型复杂度，同时提高了模型对局部特征的提取能力。</a:t>
            </a: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平移不变性：对于图像的平移、旋转等变换具有一定的鲁棒性</a:t>
            </a: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highlight>
                  <a:srgbClr val="00FF00"/>
                </a:highlight>
                <a:latin typeface="等线" panose="02010600030101010101" pitchFamily="2" charset="-122"/>
                <a:ea typeface="等线" panose="02010600030101010101" pitchFamily="2" charset="-122"/>
                <a:cs typeface="Times New Roman" panose="02020603050405020304" pitchFamily="18" charset="0"/>
              </a:rPr>
              <a:t>卷积神经网络</a:t>
            </a:r>
            <a:r>
              <a:rPr kumimoji="0" lang="zh-CN" altLang="en-US" sz="2400" b="0" i="0" u="none" strike="noStrike" kern="1200" cap="none" spc="0" normalizeH="0" baseline="0" noProof="0" dirty="0">
                <a:ln>
                  <a:noFill/>
                </a:ln>
                <a:solidFill>
                  <a:srgbClr val="222222"/>
                </a:solidFill>
                <a:effectLst/>
                <a:highlight>
                  <a:srgbClr val="00FF00"/>
                </a:highlight>
                <a:uLnTx/>
                <a:uFillTx/>
                <a:latin typeface="等线" panose="02010600030101010101" pitchFamily="2" charset="-122"/>
                <a:ea typeface="等线" panose="02010600030101010101" pitchFamily="2" charset="-122"/>
                <a:cs typeface="Times New Roman" panose="02020603050405020304" pitchFamily="18" charset="0"/>
              </a:rPr>
              <a:t>的不足</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感受野有限：传统</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CNN</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的感受野受限于卷积核的大小和层数，难以捕捉全局信息。</a:t>
            </a: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对图像尺度和旋转敏感：在处理不同尺度和旋转角度的图像时，性能可能下降。</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49527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面试中有关注意机制的常见问题</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a:extLst>
              <a:ext uri="{FF2B5EF4-FFF2-40B4-BE49-F238E27FC236}">
                <a16:creationId xmlns:a16="http://schemas.microsoft.com/office/drawing/2014/main" id="{19D74785-D225-EBC0-B2AC-9EAA7ADB73AB}"/>
              </a:ext>
            </a:extLst>
          </p:cNvPr>
          <p:cNvSpPr txBox="1">
            <a:spLocks/>
          </p:cNvSpPr>
          <p:nvPr/>
        </p:nvSpPr>
        <p:spPr bwMode="auto">
          <a:xfrm>
            <a:off x="1952624" y="1966890"/>
            <a:ext cx="9182736" cy="446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问题</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5</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：请说明自注意力机制</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传统的</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RNN</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或</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CNN</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各自的优势和不足是什么？如何弥补各自的不足？</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highlight>
                  <a:srgbClr val="00FF00"/>
                </a:highlight>
                <a:latin typeface="等线" panose="02010600030101010101" pitchFamily="2" charset="-122"/>
                <a:ea typeface="等线" panose="02010600030101010101" pitchFamily="2" charset="-122"/>
                <a:cs typeface="Times New Roman" panose="02020603050405020304" pitchFamily="18" charset="0"/>
              </a:rPr>
              <a:t>循环神经网络</a:t>
            </a:r>
            <a:r>
              <a:rPr kumimoji="0" lang="zh-CN" altLang="en-US" sz="2400" b="0" i="0" u="none" strike="noStrike" kern="1200" cap="none" spc="0" normalizeH="0" baseline="0" noProof="0" dirty="0">
                <a:ln>
                  <a:noFill/>
                </a:ln>
                <a:solidFill>
                  <a:srgbClr val="222222"/>
                </a:solidFill>
                <a:effectLst/>
                <a:highlight>
                  <a:srgbClr val="00FF00"/>
                </a:highlight>
                <a:uLnTx/>
                <a:uFillTx/>
                <a:latin typeface="等线" panose="02010600030101010101" pitchFamily="2" charset="-122"/>
                <a:ea typeface="等线" panose="02010600030101010101" pitchFamily="2" charset="-122"/>
                <a:cs typeface="Times New Roman" panose="02020603050405020304" pitchFamily="18" charset="0"/>
              </a:rPr>
              <a:t>的优点</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序列建模能力：能够处理任意长度的序列数据，并捕捉序列中的时间依赖关系。 </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使用</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LSTM/GRU</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：引入长短时记忆模型（</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LSTM</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）或门控循环单元（</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GRU</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），通过门控机制解决梯度消失</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梯度爆炸问题。</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highlight>
                  <a:srgbClr val="00FF00"/>
                </a:highlight>
                <a:latin typeface="等线" panose="02010600030101010101" pitchFamily="2" charset="-122"/>
                <a:ea typeface="等线" panose="02010600030101010101" pitchFamily="2" charset="-122"/>
                <a:cs typeface="Times New Roman" panose="02020603050405020304" pitchFamily="18" charset="0"/>
              </a:rPr>
              <a:t>循环神经网络不足</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梯度消失</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梯度爆炸：在训练过程中容易出现梯度消失或梯度爆炸问题，导致模型难以训练。</a:t>
            </a: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计算效率低：由于序列的逐步处理，计算效率相对较低。</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7816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面试中有关注意机制的常见问题</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a:extLst>
              <a:ext uri="{FF2B5EF4-FFF2-40B4-BE49-F238E27FC236}">
                <a16:creationId xmlns:a16="http://schemas.microsoft.com/office/drawing/2014/main" id="{19D74785-D225-EBC0-B2AC-9EAA7ADB73AB}"/>
              </a:ext>
            </a:extLst>
          </p:cNvPr>
          <p:cNvSpPr txBox="1">
            <a:spLocks/>
          </p:cNvSpPr>
          <p:nvPr/>
        </p:nvSpPr>
        <p:spPr bwMode="auto">
          <a:xfrm>
            <a:off x="1952624" y="1966890"/>
            <a:ext cx="8115301" cy="446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问题</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6</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：在实际应用中，你是如何调整和优化自注意力机制的？</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这个问题旨在了解面试者在实践中的经验和能力。</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面试者可以分享一些在项目中调整和优化注意力机制的技巧和方法</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如调整注意力头的数量、改变缩放因子的值、引入位置编码等。</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47765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多头注意力机制架构图</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2" name="图片 11">
            <a:extLst>
              <a:ext uri="{FF2B5EF4-FFF2-40B4-BE49-F238E27FC236}">
                <a16:creationId xmlns:a16="http://schemas.microsoft.com/office/drawing/2014/main" id="{0D03748C-13BB-9895-05AA-E5B8619F16C7}"/>
              </a:ext>
            </a:extLst>
          </p:cNvPr>
          <p:cNvPicPr>
            <a:picLocks noChangeAspect="1"/>
          </p:cNvPicPr>
          <p:nvPr/>
        </p:nvPicPr>
        <p:blipFill>
          <a:blip r:embed="rId3"/>
          <a:stretch>
            <a:fillRect/>
          </a:stretch>
        </p:blipFill>
        <p:spPr>
          <a:xfrm>
            <a:off x="1952625" y="1976427"/>
            <a:ext cx="8334375" cy="4667255"/>
          </a:xfrm>
          <a:prstGeom prst="rect">
            <a:avLst/>
          </a:prstGeom>
        </p:spPr>
      </p:pic>
    </p:spTree>
    <p:extLst>
      <p:ext uri="{BB962C8B-B14F-4D97-AF65-F5344CB8AC3E}">
        <p14:creationId xmlns:p14="http://schemas.microsoft.com/office/powerpoint/2010/main" val="460367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如何把人类这种注意力机制通过模型来实现？</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5">
            <a:extLst>
              <a:ext uri="{FF2B5EF4-FFF2-40B4-BE49-F238E27FC236}">
                <a16:creationId xmlns:a16="http://schemas.microsoft.com/office/drawing/2014/main" id="{DB3F9D0C-EC1F-792A-21BC-91C535482E6F}"/>
              </a:ext>
            </a:extLst>
          </p:cNvPr>
          <p:cNvSpPr txBox="1">
            <a:spLocks/>
          </p:cNvSpPr>
          <p:nvPr/>
        </p:nvSpPr>
        <p:spPr bwMode="auto">
          <a:xfrm>
            <a:off x="1981200" y="1976426"/>
            <a:ext cx="8201026" cy="43799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人们做了很多尝试，经历了很长时间，取得长足进步。</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dirty="0">
                <a:solidFill>
                  <a:srgbClr val="05073B"/>
                </a:solidFill>
                <a:highlight>
                  <a:srgbClr val="FDFDFE"/>
                </a:highlight>
                <a:latin typeface="-apple-system"/>
              </a:rPr>
              <a:t>上世纪</a:t>
            </a:r>
            <a:r>
              <a:rPr lang="en-US" altLang="zh-CN" sz="2400" dirty="0">
                <a:solidFill>
                  <a:srgbClr val="05073B"/>
                </a:solidFill>
                <a:highlight>
                  <a:srgbClr val="FDFDFE"/>
                </a:highlight>
                <a:latin typeface="-apple-system"/>
              </a:rPr>
              <a:t>60</a:t>
            </a:r>
            <a:r>
              <a:rPr lang="zh-CN" altLang="en-US" sz="2400" dirty="0">
                <a:solidFill>
                  <a:srgbClr val="05073B"/>
                </a:solidFill>
                <a:highlight>
                  <a:srgbClr val="FDFDFE"/>
                </a:highlight>
                <a:latin typeface="-apple-system"/>
              </a:rPr>
              <a:t>年代的</a:t>
            </a:r>
            <a:r>
              <a:rPr lang="en-US" altLang="zh-CN" sz="2400" b="0" i="0" dirty="0" err="1">
                <a:solidFill>
                  <a:srgbClr val="05073B"/>
                </a:solidFill>
                <a:effectLst/>
                <a:highlight>
                  <a:srgbClr val="FDFDFE"/>
                </a:highlight>
                <a:latin typeface="-apple-system"/>
              </a:rPr>
              <a:t>Nadaraya</a:t>
            </a:r>
            <a:r>
              <a:rPr lang="en-US" altLang="zh-CN" sz="2400" b="0" i="0" dirty="0">
                <a:solidFill>
                  <a:srgbClr val="05073B"/>
                </a:solidFill>
                <a:effectLst/>
                <a:highlight>
                  <a:srgbClr val="FDFDFE"/>
                </a:highlight>
                <a:latin typeface="-apple-system"/>
              </a:rPr>
              <a:t>-Watson</a:t>
            </a:r>
            <a:r>
              <a:rPr lang="zh-CN" altLang="en-US" sz="2400" b="0" i="0" dirty="0">
                <a:solidFill>
                  <a:srgbClr val="05073B"/>
                </a:solidFill>
                <a:effectLst/>
                <a:highlight>
                  <a:srgbClr val="FDFDFE"/>
                </a:highlight>
                <a:latin typeface="-apple-system"/>
              </a:rPr>
              <a:t>核回归</a:t>
            </a:r>
            <a:r>
              <a:rPr lang="zh-CN" altLang="en-US" sz="2400" b="0" i="0" dirty="0">
                <a:solidFill>
                  <a:prstClr val="black"/>
                </a:solidFill>
                <a:effectLst/>
                <a:highlight>
                  <a:srgbClr val="FDFDFE"/>
                </a:highlight>
                <a:latin typeface="等线" panose="02010600030101010101" pitchFamily="2" charset="-122"/>
                <a:ea typeface="等线" panose="02010600030101010101" pitchFamily="2" charset="-122"/>
                <a:cs typeface="Times New Roman" panose="02020603050405020304" pitchFamily="18" charset="0"/>
              </a:rPr>
              <a:t>模型：</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早期</a:t>
            </a:r>
            <a:r>
              <a:rPr lang="zh-CN" altLang="en-US" sz="2400" b="0" i="0" dirty="0">
                <a:solidFill>
                  <a:srgbClr val="05073B"/>
                </a:solidFill>
                <a:effectLst/>
                <a:highlight>
                  <a:srgbClr val="FDFDFE"/>
                </a:highlight>
                <a:latin typeface="-apple-system"/>
              </a:rPr>
              <a:t>注意力机制的思想开始与核回归方法相结合</a:t>
            </a:r>
            <a:endParaRPr lang="en-US" altLang="zh-CN" sz="2400" b="0" i="0" dirty="0">
              <a:solidFill>
                <a:srgbClr val="05073B"/>
              </a:solidFill>
              <a:effectLst/>
              <a:highlight>
                <a:srgbClr val="FDFDFE"/>
              </a:highlight>
              <a:latin typeface="-apple-system"/>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05073B"/>
                </a:solidFill>
                <a:effectLst/>
                <a:highlight>
                  <a:srgbClr val="FDFDFE"/>
                </a:highlight>
                <a:latin typeface="-apple-system"/>
              </a:rPr>
              <a:t>尽管</a:t>
            </a:r>
            <a:r>
              <a:rPr lang="en-US" altLang="zh-CN" sz="2400" b="0" i="0" dirty="0" err="1">
                <a:solidFill>
                  <a:srgbClr val="05073B"/>
                </a:solidFill>
                <a:effectLst/>
                <a:highlight>
                  <a:srgbClr val="FDFDFE"/>
                </a:highlight>
                <a:latin typeface="-apple-system"/>
              </a:rPr>
              <a:t>Nadaraya</a:t>
            </a:r>
            <a:r>
              <a:rPr lang="en-US" altLang="zh-CN" sz="2400" b="0" i="0" dirty="0">
                <a:solidFill>
                  <a:srgbClr val="05073B"/>
                </a:solidFill>
                <a:effectLst/>
                <a:highlight>
                  <a:srgbClr val="FDFDFE"/>
                </a:highlight>
                <a:latin typeface="-apple-system"/>
              </a:rPr>
              <a:t>-Watson</a:t>
            </a:r>
            <a:r>
              <a:rPr lang="zh-CN" altLang="en-US" sz="2400" b="0" i="0" dirty="0">
                <a:solidFill>
                  <a:srgbClr val="05073B"/>
                </a:solidFill>
                <a:effectLst/>
                <a:highlight>
                  <a:srgbClr val="FDFDFE"/>
                </a:highlight>
                <a:latin typeface="-apple-system"/>
              </a:rPr>
              <a:t>核回归本身并不直接等同于深度学习中的注意力机制</a:t>
            </a:r>
            <a:endParaRPr lang="en-US" altLang="zh-CN" sz="2400" b="0" i="0" dirty="0">
              <a:solidFill>
                <a:srgbClr val="05073B"/>
              </a:solidFill>
              <a:effectLst/>
              <a:highlight>
                <a:srgbClr val="FDFDFE"/>
              </a:highlight>
              <a:latin typeface="-apple-system"/>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05073B"/>
                </a:solidFill>
                <a:effectLst/>
                <a:highlight>
                  <a:srgbClr val="FDFDFE"/>
                </a:highlight>
                <a:latin typeface="-apple-system"/>
              </a:rPr>
              <a:t>但它为理解注意力机制的基本思想提供了一个有用的视角。</a:t>
            </a:r>
            <a:endParaRPr lang="en-US" altLang="zh-CN" sz="2400" b="0" i="0" dirty="0">
              <a:solidFill>
                <a:srgbClr val="05073B"/>
              </a:solidFill>
              <a:effectLst/>
              <a:highlight>
                <a:srgbClr val="FDFDFE"/>
              </a:highlight>
              <a:latin typeface="-apple-system"/>
            </a:endParaRPr>
          </a:p>
          <a:p>
            <a:pPr marL="273050" indent="-273050" eaLnBrk="0" hangingPunct="0">
              <a:spcBef>
                <a:spcPct val="20000"/>
              </a:spcBef>
              <a:buClr>
                <a:srgbClr val="0BD0D9"/>
              </a:buClr>
              <a:buSzPct val="95000"/>
              <a:buFont typeface="Wingdings 2" pitchFamily="18" charset="2"/>
              <a:buChar char=""/>
              <a:defRPr/>
            </a:pPr>
            <a:r>
              <a:rPr lang="zh-CN" altLang="en-US" sz="2400" dirty="0">
                <a:solidFill>
                  <a:srgbClr val="05073B"/>
                </a:solidFill>
                <a:highlight>
                  <a:srgbClr val="FDFDFE"/>
                </a:highlight>
                <a:latin typeface="-apple-system"/>
              </a:rPr>
              <a:t>在</a:t>
            </a:r>
            <a:r>
              <a:rPr lang="en-US" altLang="zh-CN" sz="2400" dirty="0">
                <a:solidFill>
                  <a:srgbClr val="05073B"/>
                </a:solidFill>
                <a:highlight>
                  <a:srgbClr val="FDFDFE"/>
                </a:highlight>
                <a:latin typeface="-apple-system"/>
              </a:rPr>
              <a:t>2015</a:t>
            </a:r>
            <a:r>
              <a:rPr lang="zh-CN" altLang="en-US" sz="2400" dirty="0">
                <a:solidFill>
                  <a:srgbClr val="05073B"/>
                </a:solidFill>
                <a:highlight>
                  <a:srgbClr val="FDFDFE"/>
                </a:highlight>
                <a:latin typeface="-apple-system"/>
              </a:rPr>
              <a:t>年 提出带注意力机制的编码器</a:t>
            </a:r>
            <a:r>
              <a:rPr lang="en-US" altLang="zh-CN" sz="2400" dirty="0">
                <a:solidFill>
                  <a:srgbClr val="05073B"/>
                </a:solidFill>
                <a:highlight>
                  <a:srgbClr val="FDFDFE"/>
                </a:highlight>
                <a:latin typeface="-apple-system"/>
              </a:rPr>
              <a:t>-</a:t>
            </a:r>
            <a:r>
              <a:rPr lang="zh-CN" altLang="en-US" sz="2400" dirty="0">
                <a:solidFill>
                  <a:srgbClr val="05073B"/>
                </a:solidFill>
                <a:highlight>
                  <a:srgbClr val="FDFDFE"/>
                </a:highlight>
                <a:latin typeface="-apple-system"/>
              </a:rPr>
              <a:t>解码器架构</a:t>
            </a:r>
            <a:endParaRPr lang="en-US" altLang="zh-CN" sz="2400" dirty="0">
              <a:solidFill>
                <a:srgbClr val="05073B"/>
              </a:solidFill>
              <a:highlight>
                <a:srgbClr val="FDFDFE"/>
              </a:highlight>
              <a:latin typeface="-apple-system"/>
            </a:endParaRPr>
          </a:p>
          <a:p>
            <a:pPr marL="273050" indent="-273050" eaLnBrk="0" hangingPunct="0">
              <a:spcBef>
                <a:spcPct val="20000"/>
              </a:spcBef>
              <a:buClr>
                <a:srgbClr val="0BD0D9"/>
              </a:buClr>
              <a:buSzPct val="95000"/>
              <a:buFont typeface="Wingdings 2" pitchFamily="18" charset="2"/>
              <a:buChar char=""/>
              <a:defRPr/>
            </a:pPr>
            <a:r>
              <a:rPr lang="zh-CN" altLang="en-US" sz="2400" b="0" i="0" dirty="0">
                <a:solidFill>
                  <a:srgbClr val="05073B"/>
                </a:solidFill>
                <a:effectLst/>
                <a:highlight>
                  <a:srgbClr val="FDFDFE"/>
                </a:highlight>
                <a:latin typeface="-apple-system"/>
              </a:rPr>
              <a:t>在</a:t>
            </a:r>
            <a:r>
              <a:rPr lang="en-US" altLang="zh-CN" sz="2400" b="0" i="0" dirty="0">
                <a:solidFill>
                  <a:srgbClr val="05073B"/>
                </a:solidFill>
                <a:effectLst/>
                <a:highlight>
                  <a:srgbClr val="FDFDFE"/>
                </a:highlight>
                <a:latin typeface="-apple-system"/>
              </a:rPr>
              <a:t>2017</a:t>
            </a:r>
            <a:r>
              <a:rPr lang="zh-CN" altLang="en-US" sz="2400" b="0" i="0" dirty="0">
                <a:solidFill>
                  <a:srgbClr val="05073B"/>
                </a:solidFill>
                <a:effectLst/>
                <a:highlight>
                  <a:srgbClr val="FDFDFE"/>
                </a:highlight>
                <a:latin typeface="-apple-system"/>
              </a:rPr>
              <a:t>年 提出自注意力机制的</a:t>
            </a:r>
            <a:r>
              <a:rPr lang="en-US" altLang="zh-CN" sz="2400" b="0" i="0" dirty="0">
                <a:solidFill>
                  <a:srgbClr val="05073B"/>
                </a:solidFill>
                <a:effectLst/>
                <a:highlight>
                  <a:srgbClr val="FDFDFE"/>
                </a:highlight>
                <a:latin typeface="-apple-system"/>
              </a:rPr>
              <a:t>Transformer</a:t>
            </a:r>
            <a:r>
              <a:rPr lang="zh-CN" altLang="en-US" sz="2400" b="0" i="0" dirty="0">
                <a:solidFill>
                  <a:srgbClr val="05073B"/>
                </a:solidFill>
                <a:effectLst/>
                <a:highlight>
                  <a:srgbClr val="FDFDFE"/>
                </a:highlight>
                <a:latin typeface="-apple-system"/>
              </a:rPr>
              <a:t>架构</a:t>
            </a:r>
            <a:endParaRPr lang="en-US" altLang="zh-CN" sz="2400" b="0" i="0" dirty="0">
              <a:solidFill>
                <a:srgbClr val="05073B"/>
              </a:solidFill>
              <a:effectLst/>
              <a:highlight>
                <a:srgbClr val="FDFDFE"/>
              </a:highlight>
              <a:latin typeface="-apple-system"/>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3815149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自注意力机制与循环神经网络的直观理解</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3C824DBE-6231-B051-700E-26D30E5731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1" name="图片 10">
            <a:extLst>
              <a:ext uri="{FF2B5EF4-FFF2-40B4-BE49-F238E27FC236}">
                <a16:creationId xmlns:a16="http://schemas.microsoft.com/office/drawing/2014/main" id="{3D5BE80F-E4F8-C501-7797-06DEB5A5B01A}"/>
              </a:ext>
            </a:extLst>
          </p:cNvPr>
          <p:cNvPicPr>
            <a:picLocks noChangeAspect="1"/>
          </p:cNvPicPr>
          <p:nvPr/>
        </p:nvPicPr>
        <p:blipFill>
          <a:blip r:embed="rId3"/>
          <a:stretch>
            <a:fillRect/>
          </a:stretch>
        </p:blipFill>
        <p:spPr>
          <a:xfrm>
            <a:off x="1952625" y="2111375"/>
            <a:ext cx="8229600" cy="4108450"/>
          </a:xfrm>
          <a:prstGeom prst="rect">
            <a:avLst/>
          </a:prstGeom>
        </p:spPr>
      </p:pic>
    </p:spTree>
    <p:extLst>
      <p:ext uri="{BB962C8B-B14F-4D97-AF65-F5344CB8AC3E}">
        <p14:creationId xmlns:p14="http://schemas.microsoft.com/office/powerpoint/2010/main" val="4113642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多头注意力机制核心代码</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2" name="图片 11">
            <a:extLst>
              <a:ext uri="{FF2B5EF4-FFF2-40B4-BE49-F238E27FC236}">
                <a16:creationId xmlns:a16="http://schemas.microsoft.com/office/drawing/2014/main" id="{72D1F429-DB45-A9F1-E143-9911CB91181C}"/>
              </a:ext>
            </a:extLst>
          </p:cNvPr>
          <p:cNvPicPr>
            <a:picLocks noChangeAspect="1"/>
          </p:cNvPicPr>
          <p:nvPr/>
        </p:nvPicPr>
        <p:blipFill>
          <a:blip r:embed="rId3"/>
          <a:stretch>
            <a:fillRect/>
          </a:stretch>
        </p:blipFill>
        <p:spPr>
          <a:xfrm>
            <a:off x="1834991" y="2166916"/>
            <a:ext cx="8347233" cy="4476770"/>
          </a:xfrm>
          <a:prstGeom prst="rect">
            <a:avLst/>
          </a:prstGeom>
        </p:spPr>
      </p:pic>
    </p:spTree>
    <p:extLst>
      <p:ext uri="{BB962C8B-B14F-4D97-AF65-F5344CB8AC3E}">
        <p14:creationId xmlns:p14="http://schemas.microsoft.com/office/powerpoint/2010/main" val="1982896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为何使用多头注意力机制？</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内容占位符 5">
            <a:extLst>
              <a:ext uri="{FF2B5EF4-FFF2-40B4-BE49-F238E27FC236}">
                <a16:creationId xmlns:a16="http://schemas.microsoft.com/office/drawing/2014/main" id="{19D74785-D225-EBC0-B2AC-9EAA7ADB73AB}"/>
              </a:ext>
            </a:extLst>
          </p:cNvPr>
          <p:cNvSpPr txBox="1">
            <a:spLocks/>
          </p:cNvSpPr>
          <p:nvPr/>
        </p:nvSpPr>
        <p:spPr bwMode="auto">
          <a:xfrm>
            <a:off x="1952624" y="1966890"/>
            <a:ext cx="8115301" cy="446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将模型分为多个头，形成多个子空间，让模型去关注不同方面的信息。</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b="0" i="0" u="none" strike="noStrike" kern="1200" cap="none" spc="0" normalizeH="0" baseline="0" noProof="0" dirty="0">
              <a:ln>
                <a:noFill/>
              </a:ln>
              <a:solidFill>
                <a:srgbClr val="222222"/>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多头注意力类似于</a:t>
            </a:r>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CNN</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中使用的多个卷积核，所以多头注意力可以帮助我们捕捉到更为丰富的特征信息。</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79612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多头注意力机制可平行执行</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2" name="图片 11">
            <a:extLst>
              <a:ext uri="{FF2B5EF4-FFF2-40B4-BE49-F238E27FC236}">
                <a16:creationId xmlns:a16="http://schemas.microsoft.com/office/drawing/2014/main" id="{CC1A4B7D-4925-1AF9-307F-6C547060A908}"/>
              </a:ext>
            </a:extLst>
          </p:cNvPr>
          <p:cNvPicPr>
            <a:picLocks noChangeAspect="1"/>
          </p:cNvPicPr>
          <p:nvPr/>
        </p:nvPicPr>
        <p:blipFill>
          <a:blip r:embed="rId3"/>
          <a:stretch>
            <a:fillRect/>
          </a:stretch>
        </p:blipFill>
        <p:spPr>
          <a:xfrm>
            <a:off x="1981199" y="2115339"/>
            <a:ext cx="8201025" cy="4314036"/>
          </a:xfrm>
          <a:prstGeom prst="rect">
            <a:avLst/>
          </a:prstGeom>
        </p:spPr>
      </p:pic>
    </p:spTree>
    <p:extLst>
      <p:ext uri="{BB962C8B-B14F-4D97-AF65-F5344CB8AC3E}">
        <p14:creationId xmlns:p14="http://schemas.microsoft.com/office/powerpoint/2010/main" val="831758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t>交叉注意力机制</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2">
            <a:extLst>
              <a:ext uri="{FF2B5EF4-FFF2-40B4-BE49-F238E27FC236}">
                <a16:creationId xmlns:a16="http://schemas.microsoft.com/office/drawing/2014/main" id="{5227BBC0-7247-3746-4A4C-6FD7A0A475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Rectangle 2">
            <a:extLst>
              <a:ext uri="{FF2B5EF4-FFF2-40B4-BE49-F238E27FC236}">
                <a16:creationId xmlns:a16="http://schemas.microsoft.com/office/drawing/2014/main" id="{22D37880-9BFB-C5DE-51E5-13505A9EE1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Rectangle 2">
            <a:extLst>
              <a:ext uri="{FF2B5EF4-FFF2-40B4-BE49-F238E27FC236}">
                <a16:creationId xmlns:a16="http://schemas.microsoft.com/office/drawing/2014/main" id="{0AA51804-6484-2BAA-F468-BAD4D863FD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3" name="图片 12">
            <a:extLst>
              <a:ext uri="{FF2B5EF4-FFF2-40B4-BE49-F238E27FC236}">
                <a16:creationId xmlns:a16="http://schemas.microsoft.com/office/drawing/2014/main" id="{2DFAA865-0DA4-E95F-90CB-24C325FB3862}"/>
              </a:ext>
            </a:extLst>
          </p:cNvPr>
          <p:cNvPicPr>
            <a:picLocks noChangeAspect="1"/>
          </p:cNvPicPr>
          <p:nvPr/>
        </p:nvPicPr>
        <p:blipFill>
          <a:blip r:embed="rId3"/>
          <a:stretch>
            <a:fillRect/>
          </a:stretch>
        </p:blipFill>
        <p:spPr>
          <a:xfrm>
            <a:off x="1777683" y="2166915"/>
            <a:ext cx="8509318" cy="4189431"/>
          </a:xfrm>
          <a:prstGeom prst="rect">
            <a:avLst/>
          </a:prstGeom>
        </p:spPr>
      </p:pic>
    </p:spTree>
    <p:extLst>
      <p:ext uri="{BB962C8B-B14F-4D97-AF65-F5344CB8AC3E}">
        <p14:creationId xmlns:p14="http://schemas.microsoft.com/office/powerpoint/2010/main" val="298238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4" y="1547801"/>
            <a:ext cx="8786495" cy="428627"/>
          </a:xfrm>
          <a:ln>
            <a:solidFill>
              <a:srgbClr val="0070C0"/>
            </a:solidFill>
          </a:ln>
        </p:spPr>
        <p:txBody>
          <a:bodyPr>
            <a:normAutofit/>
          </a:bodyPr>
          <a:lstStyle/>
          <a:p>
            <a:r>
              <a:rPr lang="en-US" altLang="zh-CN" sz="2400" b="0" i="0" dirty="0" err="1">
                <a:solidFill>
                  <a:srgbClr val="05073B"/>
                </a:solidFill>
                <a:effectLst/>
                <a:highlight>
                  <a:srgbClr val="FDFDFE"/>
                </a:highlight>
                <a:latin typeface="-apple-system"/>
              </a:rPr>
              <a:t>Nadaraya</a:t>
            </a:r>
            <a:r>
              <a:rPr lang="en-US" altLang="zh-CN" sz="2400" b="0" i="0" dirty="0">
                <a:solidFill>
                  <a:srgbClr val="05073B"/>
                </a:solidFill>
                <a:effectLst/>
                <a:highlight>
                  <a:srgbClr val="FDFDFE"/>
                </a:highlight>
                <a:latin typeface="-apple-system"/>
              </a:rPr>
              <a:t>-Watson</a:t>
            </a:r>
            <a:r>
              <a:rPr lang="zh-CN" altLang="en-US" sz="2400" b="0" i="0" dirty="0">
                <a:solidFill>
                  <a:srgbClr val="05073B"/>
                </a:solidFill>
                <a:effectLst/>
                <a:highlight>
                  <a:srgbClr val="FDFDFE"/>
                </a:highlight>
                <a:latin typeface="-apple-system"/>
              </a:rPr>
              <a:t>核回归算法</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内容占位符 5">
                <a:extLst>
                  <a:ext uri="{FF2B5EF4-FFF2-40B4-BE49-F238E27FC236}">
                    <a16:creationId xmlns:a16="http://schemas.microsoft.com/office/drawing/2014/main" id="{DB3F9D0C-EC1F-792A-21BC-91C535482E6F}"/>
                  </a:ext>
                </a:extLst>
              </p:cNvPr>
              <p:cNvSpPr txBox="1">
                <a:spLocks/>
              </p:cNvSpPr>
              <p:nvPr/>
            </p:nvSpPr>
            <p:spPr bwMode="auto">
              <a:xfrm>
                <a:off x="1952624" y="1977043"/>
                <a:ext cx="10026016" cy="45767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u="none" strike="noStrike" kern="1200" cap="none" spc="0" normalizeH="0" baseline="0" noProof="0" dirty="0">
                    <a:ln>
                      <a:noFill/>
                    </a:ln>
                    <a:solidFill>
                      <a:srgbClr val="05073B"/>
                    </a:solidFill>
                    <a:highlight>
                      <a:srgbClr val="FDFDFE"/>
                    </a:highlight>
                    <a:uLnTx/>
                    <a:uFillTx/>
                    <a:latin typeface="-apple-system"/>
                    <a:ea typeface="等线" panose="02010600030101010101" pitchFamily="2" charset="-122"/>
                    <a:cs typeface="Times New Roman" panose="02020603050405020304" pitchFamily="18" charset="0"/>
                  </a:rPr>
                  <a:t>不带参数的注意力汇聚：</a:t>
                </a:r>
                <a:endParaRPr kumimoji="0" lang="en-US" altLang="zh-CN" sz="2400" u="none" strike="noStrike" kern="1200" cap="none" spc="0" normalizeH="0" baseline="0" noProof="0" dirty="0">
                  <a:ln>
                    <a:noFill/>
                  </a:ln>
                  <a:solidFill>
                    <a:srgbClr val="05073B"/>
                  </a:solidFill>
                  <a:highlight>
                    <a:srgbClr val="FDFDFE"/>
                  </a:highlight>
                  <a:uLnTx/>
                  <a:uFillTx/>
                  <a:latin typeface="-apple-system"/>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b="0" i="0" dirty="0">
                    <a:solidFill>
                      <a:srgbClr val="05073B"/>
                    </a:solidFill>
                    <a:effectLst/>
                    <a:highlight>
                      <a:srgbClr val="FDFDFE"/>
                    </a:highlight>
                    <a:latin typeface="-apple-system"/>
                    <a:ea typeface="等线" panose="02010600030101010101" pitchFamily="2" charset="-122"/>
                    <a:cs typeface="Times New Roman" panose="02020603050405020304" pitchFamily="18" charset="0"/>
                  </a:rPr>
                  <a:t>给定数据集</a:t>
                </a:r>
                <a14:m>
                  <m:oMath xmlns:m="http://schemas.openxmlformats.org/officeDocument/2006/math">
                    <m:r>
                      <a:rPr lang="en-US" altLang="zh-CN" sz="2400" b="0" i="1" dirty="0" smtClean="0">
                        <a:solidFill>
                          <a:srgbClr val="05073B"/>
                        </a:solidFill>
                        <a:effectLst/>
                        <a:highlight>
                          <a:srgbClr val="FDFDFE"/>
                        </a:highlight>
                        <a:latin typeface="Cambria Math" panose="02040503050406030204" pitchFamily="18" charset="0"/>
                        <a:ea typeface="等线" panose="02010600030101010101" pitchFamily="2" charset="-122"/>
                        <a:cs typeface="Times New Roman" panose="02020603050405020304" pitchFamily="18" charset="0"/>
                      </a:rPr>
                      <m:t>{</m:t>
                    </m:r>
                    <m:d>
                      <m:dPr>
                        <m:ctrlPr>
                          <a:rPr lang="en-US" altLang="zh-CN" sz="2400" i="1" dirty="0" smtClean="0">
                            <a:solidFill>
                              <a:srgbClr val="05073B"/>
                            </a:solidFill>
                            <a:highlight>
                              <a:srgbClr val="FDFDFE"/>
                            </a:highlight>
                            <a:latin typeface="Cambria Math" panose="02040503050406030204" pitchFamily="18" charset="0"/>
                            <a:ea typeface="等线" panose="02010600030101010101" pitchFamily="2" charset="-122"/>
                            <a:cs typeface="Times New Roman" panose="02020603050405020304" pitchFamily="18" charset="0"/>
                            <a:sym typeface="Wingdings" panose="05000000000000000000" pitchFamily="2" charset="2"/>
                          </a:rPr>
                        </m:ctrlPr>
                      </m:dPr>
                      <m:e>
                        <m:sSub>
                          <m:sSubPr>
                            <m:ctrlPr>
                              <a:rPr lang="en-US" altLang="zh-CN" sz="2400" i="1" dirty="0" smtClean="0">
                                <a:solidFill>
                                  <a:srgbClr val="05073B"/>
                                </a:solidFill>
                                <a:highlight>
                                  <a:srgbClr val="FDFDFE"/>
                                </a:highlight>
                                <a:latin typeface="Cambria Math" panose="02040503050406030204" pitchFamily="18" charset="0"/>
                                <a:ea typeface="等线" panose="02010600030101010101" pitchFamily="2" charset="-122"/>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ea typeface="等线" panose="02010600030101010101" pitchFamily="2" charset="-122"/>
                                <a:cs typeface="Times New Roman" panose="02020603050405020304" pitchFamily="18" charset="0"/>
                                <a:sym typeface="Wingdings" panose="05000000000000000000" pitchFamily="2" charset="2"/>
                              </a:rPr>
                              <m:t>𝑥</m:t>
                            </m:r>
                          </m:e>
                          <m:sub>
                            <m:r>
                              <a:rPr lang="en-US" altLang="zh-CN" sz="2400" b="0" i="1" dirty="0" smtClean="0">
                                <a:solidFill>
                                  <a:srgbClr val="05073B"/>
                                </a:solidFill>
                                <a:highlight>
                                  <a:srgbClr val="FDFDFE"/>
                                </a:highlight>
                                <a:latin typeface="Cambria Math" panose="02040503050406030204" pitchFamily="18" charset="0"/>
                                <a:ea typeface="等线" panose="02010600030101010101" pitchFamily="2" charset="-122"/>
                                <a:cs typeface="Times New Roman" panose="02020603050405020304" pitchFamily="18" charset="0"/>
                                <a:sym typeface="Wingdings" panose="05000000000000000000" pitchFamily="2" charset="2"/>
                              </a:rPr>
                              <m:t>1</m:t>
                            </m:r>
                          </m:sub>
                        </m:sSub>
                        <m:r>
                          <a:rPr lang="en-US" altLang="zh-CN" sz="2400" b="0" i="1" dirty="0" smtClean="0">
                            <a:solidFill>
                              <a:srgbClr val="05073B"/>
                            </a:solidFill>
                            <a:highlight>
                              <a:srgbClr val="FDFDFE"/>
                            </a:highlight>
                            <a:latin typeface="Cambria Math" panose="02040503050406030204" pitchFamily="18" charset="0"/>
                            <a:ea typeface="等线" panose="02010600030101010101" pitchFamily="2" charset="-122"/>
                            <a:cs typeface="Times New Roman" panose="02020603050405020304" pitchFamily="18" charset="0"/>
                            <a:sym typeface="Wingdings" panose="05000000000000000000" pitchFamily="2" charset="2"/>
                          </a:rPr>
                          <m:t>,</m:t>
                        </m:r>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𝑦</m:t>
                            </m:r>
                          </m:e>
                          <m:sub>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1</m:t>
                            </m:r>
                          </m:sub>
                        </m:sSub>
                      </m:e>
                    </m:d>
                    <m:r>
                      <a:rPr lang="en-US" altLang="zh-CN" sz="2400" b="0" i="1" dirty="0" smtClean="0">
                        <a:solidFill>
                          <a:srgbClr val="05073B"/>
                        </a:solidFill>
                        <a:highlight>
                          <a:srgbClr val="FDFDFE"/>
                        </a:highlight>
                        <a:latin typeface="Cambria Math" panose="02040503050406030204" pitchFamily="18" charset="0"/>
                        <a:ea typeface="等线" panose="02010600030101010101" pitchFamily="2" charset="-122"/>
                        <a:cs typeface="Times New Roman" panose="02020603050405020304" pitchFamily="18" charset="0"/>
                        <a:sym typeface="Wingdings" panose="05000000000000000000" pitchFamily="2" charset="2"/>
                      </a:rPr>
                      <m:t>,</m:t>
                    </m:r>
                    <m:d>
                      <m:d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dPr>
                      <m:e>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2</m:t>
                            </m:r>
                          </m:sub>
                        </m:sSub>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m:t>
                        </m:r>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𝑦</m:t>
                            </m:r>
                          </m:e>
                          <m:sub>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2</m:t>
                            </m:r>
                          </m:sub>
                        </m:sSub>
                      </m:e>
                    </m:d>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m:t>
                    </m:r>
                    <m:r>
                      <a:rPr lang="en-US" altLang="zh-CN" sz="2400" b="0" i="1" dirty="0" smtClean="0">
                        <a:solidFill>
                          <a:srgbClr val="05073B"/>
                        </a:solidFill>
                        <a:highlight>
                          <a:srgbClr val="FDFDFE"/>
                        </a:highlight>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m:t>
                    </m:r>
                    <m:d>
                      <m:d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dPr>
                      <m:e>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𝑛</m:t>
                            </m:r>
                          </m:sub>
                        </m:sSub>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m:t>
                        </m:r>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𝑦</m:t>
                            </m:r>
                          </m:e>
                          <m:sub>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𝑛</m:t>
                            </m:r>
                          </m:sub>
                        </m:sSub>
                      </m:e>
                    </m:d>
                    <m:r>
                      <a:rPr lang="en-US" altLang="zh-CN" sz="2400" i="1" dirty="0" smtClean="0">
                        <a:solidFill>
                          <a:srgbClr val="05073B"/>
                        </a:solidFill>
                        <a:highlight>
                          <a:srgbClr val="FDFDFE"/>
                        </a:highlight>
                        <a:latin typeface="Cambria Math" panose="02040503050406030204" pitchFamily="18" charset="0"/>
                        <a:ea typeface="等线" panose="02010600030101010101" pitchFamily="2" charset="-122"/>
                        <a:cs typeface="Times New Roman" panose="02020603050405020304" pitchFamily="18" charset="0"/>
                        <a:sym typeface="Wingdings" panose="05000000000000000000" pitchFamily="2" charset="2"/>
                      </a:rPr>
                      <m:t>}</m:t>
                    </m:r>
                  </m:oMath>
                </a14:m>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目的：基于给定数据集，通过学习得到函数</a:t>
                </a:r>
                <a14:m>
                  <m:oMath xmlns:m="http://schemas.openxmlformats.org/officeDocument/2006/math">
                    <m:r>
                      <a:rPr lang="en-US" altLang="zh-CN" sz="2400" i="1">
                        <a:solidFill>
                          <a:prstClr val="black"/>
                        </a:solidFill>
                        <a:latin typeface="Cambria Math" panose="02040503050406030204" pitchFamily="18" charset="0"/>
                        <a:cs typeface="Times New Roman" panose="02020603050405020304" pitchFamily="18" charset="0"/>
                      </a:rPr>
                      <m:t>𝑓</m:t>
                    </m:r>
                    <m:r>
                      <a:rPr lang="en-US" altLang="zh-CN" sz="2400" i="1">
                        <a:solidFill>
                          <a:prstClr val="black"/>
                        </a:solidFill>
                        <a:latin typeface="Cambria Math" panose="02040503050406030204" pitchFamily="18" charset="0"/>
                        <a:cs typeface="Times New Roman" panose="02020603050405020304" pitchFamily="18" charset="0"/>
                      </a:rPr>
                      <m:t> </m:t>
                    </m:r>
                  </m:oMath>
                </a14:m>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，对任意新数据</a:t>
                </a:r>
                <a14:m>
                  <m:oMath xmlns:m="http://schemas.openxmlformats.org/officeDocument/2006/math">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oMath>
                </a14:m>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的预测值</a:t>
                </a:r>
                <a14:m>
                  <m:oMath xmlns:m="http://schemas.openxmlformats.org/officeDocument/2006/math">
                    <m:acc>
                      <m:accPr>
                        <m:chr m:val="̅"/>
                        <m:ctrlP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accPr>
                      <m:e>
                        <m:r>
                          <m:rPr>
                            <m:sty m:val="p"/>
                          </m:rPr>
                          <a:rPr lang="en-US" altLang="zh-CN" sz="2400" i="1">
                            <a:solidFill>
                              <a:prstClr val="black"/>
                            </a:solidFill>
                            <a:latin typeface="Cambria Math" panose="02040503050406030204" pitchFamily="18" charset="0"/>
                            <a:ea typeface="等线" panose="02010600030101010101" pitchFamily="2" charset="-122"/>
                            <a:cs typeface="Times New Roman" panose="02020603050405020304" pitchFamily="18" charset="0"/>
                          </a:rPr>
                          <m:t>y</m:t>
                        </m:r>
                      </m:e>
                    </m:acc>
                  </m:oMath>
                </a14:m>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，即：</a:t>
                </a:r>
                <a:r>
                  <a:rPr lang="zh-CN" altLang="en-US" sz="2400" dirty="0">
                    <a:solidFill>
                      <a:prstClr val="black"/>
                    </a:solidFill>
                    <a:cs typeface="Times New Roman" panose="02020603050405020304" pitchFamily="18" charset="0"/>
                  </a:rPr>
                  <a:t> </a:t>
                </a:r>
                <a14:m>
                  <m:oMath xmlns:m="http://schemas.openxmlformats.org/officeDocument/2006/math">
                    <m:acc>
                      <m:accPr>
                        <m:chr m:val="̅"/>
                        <m:ctrlPr>
                          <a:rPr lang="zh-CN" altLang="en-US" sz="2400" i="1">
                            <a:solidFill>
                              <a:prstClr val="black"/>
                            </a:solidFill>
                            <a:latin typeface="Cambria Math" panose="02040503050406030204" pitchFamily="18" charset="0"/>
                            <a:cs typeface="Times New Roman" panose="02020603050405020304" pitchFamily="18" charset="0"/>
                          </a:rPr>
                        </m:ctrlPr>
                      </m:accPr>
                      <m:e>
                        <m:r>
                          <m:rPr>
                            <m:sty m:val="p"/>
                          </m:rPr>
                          <a:rPr lang="en-US" altLang="zh-CN" sz="2400" i="1">
                            <a:solidFill>
                              <a:prstClr val="black"/>
                            </a:solidFill>
                            <a:latin typeface="Cambria Math" panose="02040503050406030204" pitchFamily="18" charset="0"/>
                            <a:cs typeface="Times New Roman" panose="02020603050405020304" pitchFamily="18" charset="0"/>
                          </a:rPr>
                          <m:t>y</m:t>
                        </m:r>
                      </m:e>
                    </m:acc>
                    <m:r>
                      <a:rPr lang="en-US" altLang="zh-CN" sz="2400" b="0" i="1" smtClean="0">
                        <a:solidFill>
                          <a:prstClr val="black"/>
                        </a:solidFill>
                        <a:latin typeface="Cambria Math" panose="02040503050406030204" pitchFamily="18" charset="0"/>
                        <a:cs typeface="Times New Roman" panose="02020603050405020304" pitchFamily="18" charset="0"/>
                      </a:rPr>
                      <m:t>=</m:t>
                    </m:r>
                    <m:r>
                      <a:rPr lang="en-US" altLang="zh-CN" sz="2400" b="0" i="1" smtClean="0">
                        <a:solidFill>
                          <a:prstClr val="black"/>
                        </a:solidFill>
                        <a:latin typeface="Cambria Math" panose="02040503050406030204" pitchFamily="18" charset="0"/>
                        <a:cs typeface="Times New Roman" panose="02020603050405020304" pitchFamily="18" charset="0"/>
                      </a:rPr>
                      <m:t>𝑓</m:t>
                    </m:r>
                    <m:r>
                      <a:rPr lang="en-US" altLang="zh-CN" sz="2400" b="0" i="1" smtClean="0">
                        <a:solidFill>
                          <a:prstClr val="black"/>
                        </a:solidFill>
                        <a:latin typeface="Cambria Math" panose="02040503050406030204" pitchFamily="18" charset="0"/>
                        <a:cs typeface="Times New Roman" panose="02020603050405020304" pitchFamily="18" charset="0"/>
                      </a:rPr>
                      <m:t>(</m:t>
                    </m:r>
                    <m:r>
                      <a:rPr lang="en-US" altLang="zh-CN" sz="2400" b="0" i="1" smtClean="0">
                        <a:solidFill>
                          <a:prstClr val="black"/>
                        </a:solidFill>
                        <a:latin typeface="Cambria Math" panose="02040503050406030204" pitchFamily="18" charset="0"/>
                        <a:cs typeface="Times New Roman" panose="02020603050405020304" pitchFamily="18" charset="0"/>
                      </a:rPr>
                      <m:t>𝑥</m:t>
                    </m:r>
                    <m:r>
                      <a:rPr lang="en-US" altLang="zh-CN" sz="2400" b="0" i="1" smtClean="0">
                        <a:solidFill>
                          <a:prstClr val="black"/>
                        </a:solidFill>
                        <a:latin typeface="Cambria Math" panose="02040503050406030204" pitchFamily="18" charset="0"/>
                        <a:cs typeface="Times New Roman" panose="02020603050405020304" pitchFamily="18" charset="0"/>
                      </a:rPr>
                      <m:t>)</m:t>
                    </m:r>
                  </m:oMath>
                </a14:m>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1964</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年</a:t>
                </a:r>
                <a:r>
                  <a:rPr kumimoji="0" lang="en-US" altLang="zh-CN" sz="2400" b="0" i="0" u="none" strike="noStrike" kern="1200" cap="none" spc="0" normalizeH="0" baseline="0" noProof="0" dirty="0" err="1">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Nadaraya</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和</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Watson</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提出了一个预测</a:t>
                </a:r>
                <a14:m>
                  <m:oMath xmlns:m="http://schemas.openxmlformats.org/officeDocument/2006/math">
                    <m:r>
                      <a:rPr lang="en-US" altLang="zh-CN" sz="2400" i="1" dirty="0">
                        <a:solidFill>
                          <a:prstClr val="black"/>
                        </a:solidFill>
                        <a:latin typeface="Cambria Math" panose="02040503050406030204" pitchFamily="18" charset="0"/>
                        <a:ea typeface="等线" panose="02010600030101010101" pitchFamily="2" charset="-122"/>
                        <a:cs typeface="Times New Roman" panose="02020603050405020304" pitchFamily="18" charset="0"/>
                      </a:rPr>
                      <m:t>𝑥</m:t>
                    </m:r>
                    <m:r>
                      <a:rPr lang="zh-CN" altLang="en-US" sz="2400" i="1" dirty="0"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t>的</m:t>
                    </m:r>
                  </m:oMath>
                </a14:m>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算法， 根据输入的位置对输出</a:t>
                </a:r>
                <a14:m>
                  <m:oMath xmlns:m="http://schemas.openxmlformats.org/officeDocument/2006/math">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𝑦</m:t>
                        </m:r>
                      </m:e>
                      <m:sub>
                        <m:r>
                          <m:rPr>
                            <m:sty m:val="p"/>
                          </m:r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i</m:t>
                        </m:r>
                      </m:sub>
                    </m:sSub>
                  </m:oMath>
                </a14:m>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进行加权</a:t>
                </a:r>
                <a:r>
                  <a:rPr kumimoji="0" lang="zh-CN" altLang="en-US" sz="24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a:t>
                </a:r>
                <a:r>
                  <a:rPr lang="en-US" altLang="zh-CN" sz="2400" dirty="0">
                    <a:solidFill>
                      <a:srgbClr val="05073B"/>
                    </a:solidFill>
                    <a:highlight>
                      <a:srgbClr val="FFFF00"/>
                    </a:highlight>
                    <a:cs typeface="Times New Roman" panose="02020603050405020304" pitchFamily="18" charset="0"/>
                    <a:sym typeface="Wingdings" panose="05000000000000000000" pitchFamily="2" charset="2"/>
                  </a:rPr>
                  <a:t> </a:t>
                </a:r>
                <a:r>
                  <a:rPr kumimoji="0" lang="zh-CN" altLang="en-US" sz="24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越接近</a:t>
                </a:r>
                <a14:m>
                  <m:oMath xmlns:m="http://schemas.openxmlformats.org/officeDocument/2006/math">
                    <m:r>
                      <a:rPr lang="en-US" altLang="zh-CN" sz="2400" i="1" dirty="0">
                        <a:solidFill>
                          <a:prstClr val="black"/>
                        </a:solidFill>
                        <a:highlight>
                          <a:srgbClr val="FFFF00"/>
                        </a:highlight>
                        <a:latin typeface="Cambria Math" panose="02040503050406030204" pitchFamily="18" charset="0"/>
                        <a:cs typeface="Times New Roman" panose="02020603050405020304" pitchFamily="18" charset="0"/>
                      </a:rPr>
                      <m:t>𝑥</m:t>
                    </m:r>
                  </m:oMath>
                </a14:m>
                <a:r>
                  <a:rPr kumimoji="0" lang="zh-CN" altLang="en-US" sz="24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的</a:t>
                </a:r>
                <a14:m>
                  <m:oMath xmlns:m="http://schemas.openxmlformats.org/officeDocument/2006/math">
                    <m:sSub>
                      <m:sSubPr>
                        <m:ctrlPr>
                          <a:rPr lang="en-US" altLang="zh-CN" sz="2400" i="1" dirty="0">
                            <a:solidFill>
                              <a:srgbClr val="05073B"/>
                            </a:solidFill>
                            <a:highlight>
                              <a:srgbClr val="FFFF00"/>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FFF00"/>
                            </a:highlight>
                            <a:latin typeface="Cambria Math" panose="02040503050406030204" pitchFamily="18" charset="0"/>
                            <a:cs typeface="Times New Roman" panose="02020603050405020304" pitchFamily="18" charset="0"/>
                            <a:sym typeface="Wingdings" panose="05000000000000000000" pitchFamily="2" charset="2"/>
                          </a:rPr>
                          <m:t>𝑥</m:t>
                        </m:r>
                      </m:e>
                      <m:sub>
                        <m:r>
                          <m:rPr>
                            <m:sty m:val="p"/>
                          </m:rPr>
                          <a:rPr lang="en-US" altLang="zh-CN" sz="2400" i="1" dirty="0">
                            <a:solidFill>
                              <a:srgbClr val="05073B"/>
                            </a:solidFill>
                            <a:highlight>
                              <a:srgbClr val="FFFF00"/>
                            </a:highlight>
                            <a:latin typeface="Cambria Math" panose="02040503050406030204" pitchFamily="18" charset="0"/>
                            <a:cs typeface="Times New Roman" panose="02020603050405020304" pitchFamily="18" charset="0"/>
                            <a:sym typeface="Wingdings" panose="05000000000000000000" pitchFamily="2" charset="2"/>
                          </a:rPr>
                          <m:t>i</m:t>
                        </m:r>
                      </m:sub>
                    </m:sSub>
                    <m:r>
                      <a:rPr lang="en-US" altLang="zh-CN" sz="2400" i="1" dirty="0">
                        <a:solidFill>
                          <a:srgbClr val="05073B"/>
                        </a:solidFill>
                        <a:highlight>
                          <a:srgbClr val="FFFF00"/>
                        </a:highlight>
                        <a:latin typeface="Cambria Math" panose="02040503050406030204" pitchFamily="18" charset="0"/>
                        <a:cs typeface="Times New Roman" panose="02020603050405020304" pitchFamily="18" charset="0"/>
                        <a:sym typeface="Wingdings" panose="05000000000000000000" pitchFamily="2" charset="2"/>
                      </a:rPr>
                      <m:t> </m:t>
                    </m:r>
                  </m:oMath>
                </a14:m>
                <a:r>
                  <a:rPr kumimoji="0" lang="zh-CN" altLang="en-US" sz="24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，其对应的</a:t>
                </a:r>
                <a14:m>
                  <m:oMath xmlns:m="http://schemas.openxmlformats.org/officeDocument/2006/math">
                    <m:sSub>
                      <m:sSubPr>
                        <m:ctrlPr>
                          <a:rPr lang="en-US" altLang="zh-CN" sz="2400" i="1" dirty="0">
                            <a:solidFill>
                              <a:srgbClr val="05073B"/>
                            </a:solidFill>
                            <a:highlight>
                              <a:srgbClr val="FFFF00"/>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FFF00"/>
                            </a:highlight>
                            <a:latin typeface="Cambria Math" panose="02040503050406030204" pitchFamily="18" charset="0"/>
                            <a:cs typeface="Times New Roman" panose="02020603050405020304" pitchFamily="18" charset="0"/>
                            <a:sym typeface="Wingdings" panose="05000000000000000000" pitchFamily="2" charset="2"/>
                          </a:rPr>
                          <m:t>𝑦</m:t>
                        </m:r>
                      </m:e>
                      <m:sub>
                        <m:r>
                          <a:rPr lang="en-US" altLang="zh-CN" sz="2400" i="1" dirty="0">
                            <a:solidFill>
                              <a:srgbClr val="05073B"/>
                            </a:solidFill>
                            <a:highlight>
                              <a:srgbClr val="FFFF00"/>
                            </a:highlight>
                            <a:latin typeface="Cambria Math" panose="02040503050406030204" pitchFamily="18" charset="0"/>
                            <a:cs typeface="Times New Roman" panose="02020603050405020304" pitchFamily="18" charset="0"/>
                            <a:sym typeface="Wingdings" panose="05000000000000000000" pitchFamily="2" charset="2"/>
                          </a:rPr>
                          <m:t>𝑖</m:t>
                        </m:r>
                      </m:sub>
                    </m:sSub>
                  </m:oMath>
                </a14:m>
                <a:r>
                  <a:rPr kumimoji="0" lang="zh-CN" altLang="en-US" sz="24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的权重越大</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naryPr>
                      <m:sub>
                        <m:r>
                          <m:rPr>
                            <m:brk m:alnAt="23"/>
                          </m:r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2400" i="1">
                                <a:solidFill>
                                  <a:prstClr val="black"/>
                                </a:solidFill>
                                <a:latin typeface="Cambria Math" panose="02040503050406030204" pitchFamily="18" charset="0"/>
                                <a:cs typeface="Times New Roman" panose="02020603050405020304" pitchFamily="18" charset="0"/>
                              </a:rPr>
                              <m:t>𝐾</m:t>
                            </m:r>
                            <m:d>
                              <m:dPr>
                                <m:ctrlPr>
                                  <a:rPr lang="en-US" altLang="zh-CN" sz="2400" i="1">
                                    <a:solidFill>
                                      <a:prstClr val="black"/>
                                    </a:solidFill>
                                    <a:latin typeface="Cambria Math" panose="02040503050406030204" pitchFamily="18" charset="0"/>
                                    <a:cs typeface="Times New Roman" panose="02020603050405020304" pitchFamily="18" charset="0"/>
                                  </a:rPr>
                                </m:ctrlPr>
                              </m:dPr>
                              <m:e>
                                <m:r>
                                  <a:rPr lang="en-US" altLang="zh-CN" sz="2400" i="1">
                                    <a:solidFill>
                                      <a:prstClr val="black"/>
                                    </a:solidFill>
                                    <a:latin typeface="Cambria Math" panose="02040503050406030204" pitchFamily="18" charset="0"/>
                                    <a:cs typeface="Times New Roman" panose="02020603050405020304" pitchFamily="18" charset="0"/>
                                  </a:rPr>
                                  <m:t>𝑥</m:t>
                                </m:r>
                                <m:r>
                                  <a:rPr lang="en-US" altLang="zh-CN" sz="2400" i="1">
                                    <a:solidFill>
                                      <a:prstClr val="black"/>
                                    </a:solidFill>
                                    <a:latin typeface="Cambria Math" panose="02040503050406030204" pitchFamily="18" charset="0"/>
                                    <a:cs typeface="Times New Roman" panose="02020603050405020304" pitchFamily="18" charset="0"/>
                                  </a:rPr>
                                  <m:t>−</m:t>
                                </m:r>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e>
                            </m:d>
                          </m:num>
                          <m:den>
                            <m:nary>
                              <m:naryPr>
                                <m:chr m:val="∑"/>
                                <m:ctrlPr>
                                  <a:rPr lang="en-US" altLang="zh-CN" sz="2400" i="1">
                                    <a:solidFill>
                                      <a:prstClr val="black"/>
                                    </a:solidFill>
                                    <a:latin typeface="Cambria Math" panose="02040503050406030204" pitchFamily="18" charset="0"/>
                                    <a:cs typeface="Times New Roman" panose="02020603050405020304" pitchFamily="18" charset="0"/>
                                  </a:rPr>
                                </m:ctrlPr>
                              </m:naryPr>
                              <m:sub>
                                <m:r>
                                  <a:rPr lang="en-US" altLang="zh-CN" sz="2400" b="0" i="1" smtClean="0">
                                    <a:solidFill>
                                      <a:prstClr val="black"/>
                                    </a:solidFill>
                                    <a:latin typeface="Cambria Math" panose="02040503050406030204" pitchFamily="18" charset="0"/>
                                    <a:cs typeface="Times New Roman" panose="02020603050405020304" pitchFamily="18" charset="0"/>
                                  </a:rPr>
                                  <m:t>𝑗</m:t>
                                </m:r>
                                <m:r>
                                  <a:rPr lang="en-US" altLang="zh-CN" sz="2400" i="1">
                                    <a:solidFill>
                                      <a:prstClr val="black"/>
                                    </a:solidFill>
                                    <a:latin typeface="Cambria Math" panose="02040503050406030204" pitchFamily="18" charset="0"/>
                                    <a:cs typeface="Times New Roman" panose="02020603050405020304" pitchFamily="18" charset="0"/>
                                  </a:rPr>
                                  <m:t>=1</m:t>
                                </m:r>
                              </m:sub>
                              <m:sup>
                                <m:r>
                                  <a:rPr lang="en-US" altLang="zh-CN" sz="2400" i="1">
                                    <a:solidFill>
                                      <a:prstClr val="black"/>
                                    </a:solidFill>
                                    <a:latin typeface="Cambria Math" panose="02040503050406030204" pitchFamily="18" charset="0"/>
                                    <a:cs typeface="Times New Roman" panose="02020603050405020304" pitchFamily="18" charset="0"/>
                                  </a:rPr>
                                  <m:t>𝑛</m:t>
                                </m:r>
                              </m:sup>
                              <m:e>
                                <m:r>
                                  <a:rPr lang="en-US" altLang="zh-CN" sz="2400" i="1">
                                    <a:solidFill>
                                      <a:prstClr val="black"/>
                                    </a:solidFill>
                                    <a:latin typeface="Cambria Math" panose="02040503050406030204" pitchFamily="18" charset="0"/>
                                    <a:cs typeface="Times New Roman" panose="02020603050405020304" pitchFamily="18" charset="0"/>
                                  </a:rPr>
                                  <m:t>𝐾</m:t>
                                </m:r>
                                <m:d>
                                  <m:dPr>
                                    <m:ctrlPr>
                                      <a:rPr lang="en-US" altLang="zh-CN" sz="2400" i="1">
                                        <a:solidFill>
                                          <a:prstClr val="black"/>
                                        </a:solidFill>
                                        <a:latin typeface="Cambria Math" panose="02040503050406030204" pitchFamily="18" charset="0"/>
                                        <a:cs typeface="Times New Roman" panose="02020603050405020304" pitchFamily="18" charset="0"/>
                                      </a:rPr>
                                    </m:ctrlPr>
                                  </m:dPr>
                                  <m:e>
                                    <m:r>
                                      <a:rPr lang="en-US" altLang="zh-CN" sz="2400" i="1">
                                        <a:solidFill>
                                          <a:prstClr val="black"/>
                                        </a:solidFill>
                                        <a:latin typeface="Cambria Math" panose="02040503050406030204" pitchFamily="18" charset="0"/>
                                        <a:cs typeface="Times New Roman" panose="02020603050405020304" pitchFamily="18" charset="0"/>
                                      </a:rPr>
                                      <m:t>𝑥</m:t>
                                    </m:r>
                                    <m:r>
                                      <a:rPr lang="en-US" altLang="zh-CN" sz="2400" i="1">
                                        <a:solidFill>
                                          <a:prstClr val="black"/>
                                        </a:solidFill>
                                        <a:latin typeface="Cambria Math" panose="02040503050406030204" pitchFamily="18" charset="0"/>
                                        <a:cs typeface="Times New Roman" panose="02020603050405020304" pitchFamily="18" charset="0"/>
                                      </a:rPr>
                                      <m:t>−</m:t>
                                    </m:r>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𝑗</m:t>
                                        </m:r>
                                      </m:sub>
                                    </m:sSub>
                                  </m:e>
                                </m:d>
                              </m:e>
                            </m:nary>
                            <m:r>
                              <m:rPr>
                                <m:nor/>
                              </m:rPr>
                              <a:rPr lang="en-US" altLang="zh-CN" sz="2400" dirty="0">
                                <a:solidFill>
                                  <a:prstClr val="black"/>
                                </a:solidFill>
                                <a:latin typeface="等线" panose="02010600030101010101" pitchFamily="2" charset="-122"/>
                                <a:cs typeface="Times New Roman" panose="02020603050405020304" pitchFamily="18" charset="0"/>
                              </a:rPr>
                              <m:t> </m:t>
                            </m:r>
                          </m:den>
                        </m:f>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𝑦</m:t>
                            </m:r>
                          </m:e>
                          <m:sub>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e>
                    </m:nary>
                  </m:oMath>
                </a14:m>
                <a:r>
                  <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其中</a:t>
                </a:r>
                <a:r>
                  <a:rPr kumimoji="0" lang="en-US" altLang="zh-CN"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K</a:t>
                </a:r>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为核函数（如高斯函数）</a:t>
                </a:r>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根据注意力机制的架构改写上式为：</a:t>
                </a:r>
                <a:endPar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naryPr>
                      <m:sub>
                        <m:r>
                          <m:rPr>
                            <m:brk m:alnAt="23"/>
                          </m:r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brk m:alnAt="23"/>
                          </m:r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r>
                          <m:rPr>
                            <m:sty m:val="p"/>
                          </m:rPr>
                          <a:rPr kumimoji="0" lang="el-GR"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α</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𝑦</m:t>
                            </m:r>
                          </m:e>
                          <m:sub>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e>
                    </m:nary>
                  </m:oMath>
                </a14:m>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0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r>
                      <a:rPr lang="en-US" altLang="zh-CN" sz="2000" i="1" dirty="0" smtClean="0">
                        <a:solidFill>
                          <a:srgbClr val="222222"/>
                        </a:solidFill>
                        <a:latin typeface="Cambria Math" panose="02040503050406030204" pitchFamily="18" charset="0"/>
                        <a:ea typeface="等线" panose="02010600030101010101" pitchFamily="2" charset="-122"/>
                        <a:cs typeface="Times New Roman" panose="02020603050405020304" pitchFamily="18" charset="0"/>
                      </a:rPr>
                      <m:t>𝑥</m:t>
                    </m:r>
                  </m:oMath>
                </a14:m>
                <a:r>
                  <a:rPr lang="zh-CN" altLang="en-US" sz="2000" dirty="0">
                    <a:solidFill>
                      <a:srgbClr val="222222"/>
                    </a:solidFill>
                    <a:latin typeface="等线" panose="02010600030101010101" pitchFamily="2" charset="-122"/>
                    <a:ea typeface="等线" panose="02010600030101010101" pitchFamily="2" charset="-122"/>
                    <a:cs typeface="Times New Roman" panose="02020603050405020304" pitchFamily="18" charset="0"/>
                  </a:rPr>
                  <a:t>为查询（</a:t>
                </a:r>
                <a:r>
                  <a:rPr lang="en-US" altLang="zh-CN" sz="2000" dirty="0">
                    <a:solidFill>
                      <a:srgbClr val="222222"/>
                    </a:solidFill>
                    <a:latin typeface="等线" panose="02010600030101010101" pitchFamily="2" charset="-122"/>
                    <a:ea typeface="等线" panose="02010600030101010101" pitchFamily="2" charset="-122"/>
                    <a:cs typeface="Times New Roman" panose="02020603050405020304" pitchFamily="18" charset="0"/>
                  </a:rPr>
                  <a:t>Q</a:t>
                </a:r>
                <a:r>
                  <a:rPr lang="zh-CN" altLang="en-US" sz="20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lang="en-US" altLang="zh-CN" sz="20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sSub>
                      <m:sSubPr>
                        <m:ctrlPr>
                          <a:rPr lang="en-US" altLang="zh-CN" sz="200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0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0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r>
                      <a:rPr lang="en-US" altLang="zh-CN" sz="20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m:t>
                    </m:r>
                    <m:sSub>
                      <m:sSubPr>
                        <m:ctrlPr>
                          <a:rPr lang="en-US" altLang="zh-CN" sz="20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0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𝑦</m:t>
                        </m:r>
                      </m:e>
                      <m:sub>
                        <m:r>
                          <a:rPr lang="en-US" altLang="zh-CN" sz="20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oMath>
                </a14:m>
                <a:r>
                  <a:rPr lang="en-US" altLang="zh-CN" sz="20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lang="zh-CN" altLang="en-US" sz="2000" dirty="0">
                    <a:solidFill>
                      <a:srgbClr val="222222"/>
                    </a:solidFill>
                    <a:latin typeface="等线" panose="02010600030101010101" pitchFamily="2" charset="-122"/>
                    <a:ea typeface="等线" panose="02010600030101010101" pitchFamily="2" charset="-122"/>
                    <a:cs typeface="Times New Roman" panose="02020603050405020304" pitchFamily="18" charset="0"/>
                  </a:rPr>
                  <a:t>为键值对（</a:t>
                </a:r>
                <a:r>
                  <a:rPr lang="en-US" altLang="zh-CN" sz="2000" dirty="0">
                    <a:solidFill>
                      <a:srgbClr val="222222"/>
                    </a:solidFill>
                    <a:latin typeface="等线" panose="02010600030101010101" pitchFamily="2" charset="-122"/>
                    <a:ea typeface="等线" panose="02010600030101010101" pitchFamily="2" charset="-122"/>
                    <a:cs typeface="Times New Roman" panose="02020603050405020304" pitchFamily="18" charset="0"/>
                  </a:rPr>
                  <a:t>K,V</a:t>
                </a:r>
                <a:r>
                  <a:rPr lang="zh-CN" altLang="en-US" sz="20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lang="en-US" altLang="zh-CN" sz="20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lang="el-GR" altLang="zh-CN" sz="20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m:rPr>
                        <m:sty m:val="p"/>
                      </m:rPr>
                      <a:rPr lang="el-GR"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α</m:t>
                    </m:r>
                    <m:d>
                      <m:dPr>
                        <m:ctrlPr>
                          <a:rPr lang="en-US"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0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0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e>
                    </m:d>
                    <m:r>
                      <a:rPr lang="zh-CN" altLang="en-US" sz="2000" i="1" dirty="0">
                        <a:solidFill>
                          <a:prstClr val="black"/>
                        </a:solidFill>
                        <a:highlight>
                          <a:srgbClr val="FDFDFE"/>
                        </a:highlight>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为</m:t>
                    </m:r>
                  </m:oMath>
                </a14:m>
                <a:r>
                  <a:rPr kumimoji="0" lang="zh-CN" altLang="en-US"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注意力权重</a:t>
                </a:r>
                <a:endParaRPr kumimoji="0" lang="en-US" altLang="zh-CN" sz="20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mc:Choice>
        <mc:Fallback xmlns="">
          <p:sp>
            <p:nvSpPr>
              <p:cNvPr id="8" name="内容占位符 5">
                <a:extLst>
                  <a:ext uri="{FF2B5EF4-FFF2-40B4-BE49-F238E27FC236}">
                    <a16:creationId xmlns:a16="http://schemas.microsoft.com/office/drawing/2014/main" id="{DB3F9D0C-EC1F-792A-21BC-91C535482E6F}"/>
                  </a:ext>
                </a:extLst>
              </p:cNvPr>
              <p:cNvSpPr txBox="1">
                <a:spLocks noRot="1" noChangeAspect="1" noMove="1" noResize="1" noEditPoints="1" noAdjustHandles="1" noChangeArrowheads="1" noChangeShapeType="1" noTextEdit="1"/>
              </p:cNvSpPr>
              <p:nvPr/>
            </p:nvSpPr>
            <p:spPr bwMode="auto">
              <a:xfrm>
                <a:off x="1952624" y="1977043"/>
                <a:ext cx="10026016" cy="4576774"/>
              </a:xfrm>
              <a:prstGeom prst="rect">
                <a:avLst/>
              </a:prstGeom>
              <a:blipFill>
                <a:blip r:embed="rId3"/>
                <a:stretch>
                  <a:fillRect l="-608" t="-932" b="-10919"/>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76152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4" y="1571625"/>
            <a:ext cx="8786495" cy="404803"/>
          </a:xfrm>
          <a:ln>
            <a:solidFill>
              <a:srgbClr val="0070C0"/>
            </a:solidFill>
          </a:ln>
        </p:spPr>
        <p:txBody>
          <a:bodyPr>
            <a:normAutofit lnSpcReduction="10000"/>
          </a:bodyPr>
          <a:lstStyle/>
          <a:p>
            <a:r>
              <a:rPr lang="en-US" altLang="zh-CN" sz="2400" b="0" i="0" dirty="0" err="1">
                <a:solidFill>
                  <a:srgbClr val="05073B"/>
                </a:solidFill>
                <a:effectLst/>
                <a:highlight>
                  <a:srgbClr val="FDFDFE"/>
                </a:highlight>
                <a:latin typeface="-apple-system"/>
              </a:rPr>
              <a:t>Nadaraya</a:t>
            </a:r>
            <a:r>
              <a:rPr lang="en-US" altLang="zh-CN" sz="2400" b="0" i="0" dirty="0">
                <a:solidFill>
                  <a:srgbClr val="05073B"/>
                </a:solidFill>
                <a:effectLst/>
                <a:highlight>
                  <a:srgbClr val="FDFDFE"/>
                </a:highlight>
                <a:latin typeface="-apple-system"/>
              </a:rPr>
              <a:t>-Watson</a:t>
            </a:r>
            <a:r>
              <a:rPr lang="zh-CN" altLang="en-US" sz="2400" b="0" i="0" dirty="0">
                <a:solidFill>
                  <a:srgbClr val="05073B"/>
                </a:solidFill>
                <a:effectLst/>
                <a:highlight>
                  <a:srgbClr val="FDFDFE"/>
                </a:highlight>
                <a:latin typeface="-apple-system"/>
              </a:rPr>
              <a:t>核回归算法</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内容占位符 5">
                <a:extLst>
                  <a:ext uri="{FF2B5EF4-FFF2-40B4-BE49-F238E27FC236}">
                    <a16:creationId xmlns:a16="http://schemas.microsoft.com/office/drawing/2014/main" id="{DB3F9D0C-EC1F-792A-21BC-91C535482E6F}"/>
                  </a:ext>
                </a:extLst>
              </p:cNvPr>
              <p:cNvSpPr txBox="1">
                <a:spLocks/>
              </p:cNvSpPr>
              <p:nvPr/>
            </p:nvSpPr>
            <p:spPr bwMode="auto">
              <a:xfrm>
                <a:off x="1952624" y="1977043"/>
                <a:ext cx="9162416" cy="38751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indent="-273050" eaLnBrk="0" hangingPunct="0">
                  <a:spcBef>
                    <a:spcPct val="20000"/>
                  </a:spcBef>
                  <a:buClr>
                    <a:srgbClr val="0BD0D9"/>
                  </a:buClr>
                  <a:buSzPct val="95000"/>
                  <a:buFont typeface="Wingdings 2" pitchFamily="18" charset="2"/>
                  <a:buChar char=""/>
                  <a:defRPr/>
                </a:pPr>
                <a:r>
                  <a:rPr kumimoji="0" lang="zh-CN" altLang="en-US" sz="2400" u="none" strike="noStrike" kern="1200" cap="none" spc="0" normalizeH="0" baseline="0" noProof="0" dirty="0">
                    <a:ln>
                      <a:noFill/>
                    </a:ln>
                    <a:solidFill>
                      <a:srgbClr val="05073B"/>
                    </a:solidFill>
                    <a:highlight>
                      <a:srgbClr val="FDFDFE"/>
                    </a:highlight>
                    <a:uLnTx/>
                    <a:uFillTx/>
                    <a:latin typeface="-apple-system"/>
                    <a:ea typeface="等线" panose="02010600030101010101" pitchFamily="2" charset="-122"/>
                    <a:cs typeface="Times New Roman" panose="02020603050405020304" pitchFamily="18" charset="0"/>
                  </a:rPr>
                  <a:t>带参数的注意力汇聚：</a:t>
                </a:r>
                <a:endParaRPr kumimoji="0" lang="en-US" altLang="zh-CN" sz="2400" u="none" strike="noStrike" kern="1200" cap="none" spc="0" normalizeH="0" baseline="0" noProof="0" dirty="0">
                  <a:ln>
                    <a:noFill/>
                  </a:ln>
                  <a:solidFill>
                    <a:srgbClr val="05073B"/>
                  </a:solidFill>
                  <a:highlight>
                    <a:srgbClr val="FDFDFE"/>
                  </a:highlight>
                  <a:uLnTx/>
                  <a:uFillTx/>
                  <a:latin typeface="-apple-system"/>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05073B"/>
                    </a:solidFill>
                    <a:latin typeface="-apple-system"/>
                    <a:cs typeface="Times New Roman" panose="02020603050405020304" pitchFamily="18" charset="0"/>
                  </a:rPr>
                  <a:t>将可学习的参数</a:t>
                </a:r>
                <a14:m>
                  <m:oMath xmlns:m="http://schemas.openxmlformats.org/officeDocument/2006/math">
                    <m:r>
                      <a:rPr lang="zh-CN" altLang="en-US" sz="240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𝜔</m:t>
                    </m:r>
                  </m:oMath>
                </a14:m>
                <a:r>
                  <a:rPr lang="zh-CN" altLang="en-US" sz="2400" dirty="0">
                    <a:solidFill>
                      <a:srgbClr val="05073B"/>
                    </a:solidFill>
                    <a:latin typeface="-apple-system"/>
                    <a:cs typeface="Times New Roman" panose="02020603050405020304" pitchFamily="18" charset="0"/>
                  </a:rPr>
                  <a:t>集成到注意力汇聚中</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，可以提升模型性能。</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naryPr>
                      <m:sub>
                        <m:r>
                          <m:rPr>
                            <m:brk m:alnAt="23"/>
                          </m:r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fPr>
                          <m:num>
                            <m:r>
                              <m:rPr>
                                <m:sty m:val="p"/>
                              </m:rPr>
                              <a:rPr lang="en-US" altLang="zh-CN" sz="2400" i="1">
                                <a:solidFill>
                                  <a:prstClr val="black"/>
                                </a:solidFill>
                                <a:latin typeface="Cambria Math" panose="02040503050406030204" pitchFamily="18" charset="0"/>
                                <a:ea typeface="等线" panose="02010600030101010101" pitchFamily="2" charset="-122"/>
                                <a:cs typeface="Times New Roman" panose="02020603050405020304" pitchFamily="18" charset="0"/>
                              </a:rPr>
                              <m:t>exp</m:t>
                            </m:r>
                            <m:r>
                              <a:rPr lang="en-US" altLang="zh-CN" sz="24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f>
                              <m:fPr>
                                <m:ctrlPr>
                                  <a:rPr lang="en-US" altLang="zh-CN" sz="24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24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2400" b="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t>2</m:t>
                                </m:r>
                              </m:den>
                            </m:f>
                            <m:sSup>
                              <m:sSupPr>
                                <m:ctrlPr>
                                  <a:rPr lang="en-US" altLang="zh-CN" sz="240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pPr>
                              <m:e>
                                <m:d>
                                  <m:dPr>
                                    <m:ctrlPr>
                                      <a:rPr lang="en-US" altLang="zh-CN" sz="2400" i="1">
                                        <a:solidFill>
                                          <a:prstClr val="black"/>
                                        </a:solidFill>
                                        <a:highlight>
                                          <a:srgbClr val="FDFDFE"/>
                                        </a:highlight>
                                        <a:latin typeface="Cambria Math" panose="02040503050406030204" pitchFamily="18" charset="0"/>
                                        <a:cs typeface="Times New Roman" panose="02020603050405020304" pitchFamily="18" charset="0"/>
                                      </a:rPr>
                                    </m:ctrlPr>
                                  </m:dPr>
                                  <m:e>
                                    <m:r>
                                      <a:rPr lang="en-US" altLang="zh-CN" sz="2400" i="1">
                                        <a:solidFill>
                                          <a:prstClr val="black"/>
                                        </a:solidFill>
                                        <a:highlight>
                                          <a:srgbClr val="FDFDFE"/>
                                        </a:highlight>
                                        <a:latin typeface="Cambria Math" panose="02040503050406030204" pitchFamily="18" charset="0"/>
                                        <a:cs typeface="Times New Roman" panose="02020603050405020304" pitchFamily="18" charset="0"/>
                                      </a:rPr>
                                      <m:t>𝑥</m:t>
                                    </m:r>
                                    <m:r>
                                      <a:rPr lang="en-US" altLang="zh-CN" sz="2400" i="1">
                                        <a:solidFill>
                                          <a:prstClr val="black"/>
                                        </a:solidFill>
                                        <a:highlight>
                                          <a:srgbClr val="FDFDFE"/>
                                        </a:highlight>
                                        <a:latin typeface="Cambria Math" panose="02040503050406030204" pitchFamily="18" charset="0"/>
                                        <a:cs typeface="Times New Roman" panose="02020603050405020304" pitchFamily="18" charset="0"/>
                                      </a:rPr>
                                      <m:t>−</m:t>
                                    </m:r>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e>
                                </m:d>
                                <m:r>
                                  <a:rPr lang="zh-CN" altLang="en-US"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𝜔</m:t>
                                </m:r>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m:t>
                                </m:r>
                              </m:e>
                              <m:sup>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2</m:t>
                                </m:r>
                              </m:sup>
                            </m:sSup>
                          </m:num>
                          <m:den>
                            <m:nary>
                              <m:naryPr>
                                <m:chr m:val="∑"/>
                                <m:ctrlPr>
                                  <a:rPr lang="en-US" altLang="zh-CN" sz="2400" i="1">
                                    <a:solidFill>
                                      <a:prstClr val="black"/>
                                    </a:solidFill>
                                    <a:latin typeface="Cambria Math" panose="02040503050406030204" pitchFamily="18" charset="0"/>
                                    <a:cs typeface="Times New Roman" panose="02020603050405020304" pitchFamily="18" charset="0"/>
                                  </a:rPr>
                                </m:ctrlPr>
                              </m:naryPr>
                              <m:sub>
                                <m:r>
                                  <a:rPr lang="en-US" altLang="zh-CN" sz="2400" b="0" i="1" smtClean="0">
                                    <a:solidFill>
                                      <a:prstClr val="black"/>
                                    </a:solidFill>
                                    <a:latin typeface="Cambria Math" panose="02040503050406030204" pitchFamily="18" charset="0"/>
                                    <a:cs typeface="Times New Roman" panose="02020603050405020304" pitchFamily="18" charset="0"/>
                                  </a:rPr>
                                  <m:t>𝑗</m:t>
                                </m:r>
                                <m:r>
                                  <a:rPr lang="en-US" altLang="zh-CN" sz="2400" i="1">
                                    <a:solidFill>
                                      <a:prstClr val="black"/>
                                    </a:solidFill>
                                    <a:latin typeface="Cambria Math" panose="02040503050406030204" pitchFamily="18" charset="0"/>
                                    <a:cs typeface="Times New Roman" panose="02020603050405020304" pitchFamily="18" charset="0"/>
                                  </a:rPr>
                                  <m:t>=1</m:t>
                                </m:r>
                              </m:sub>
                              <m:sup>
                                <m:r>
                                  <a:rPr lang="en-US" altLang="zh-CN" sz="2400" i="1">
                                    <a:solidFill>
                                      <a:prstClr val="black"/>
                                    </a:solidFill>
                                    <a:latin typeface="Cambria Math" panose="02040503050406030204" pitchFamily="18" charset="0"/>
                                    <a:cs typeface="Times New Roman" panose="02020603050405020304" pitchFamily="18" charset="0"/>
                                  </a:rPr>
                                  <m:t>𝑛</m:t>
                                </m:r>
                              </m:sup>
                              <m:e>
                                <m:r>
                                  <m:rPr>
                                    <m:sty m:val="p"/>
                                  </m:rPr>
                                  <a:rPr lang="en-US" altLang="zh-CN" sz="2400" i="1">
                                    <a:solidFill>
                                      <a:prstClr val="black"/>
                                    </a:solidFill>
                                    <a:latin typeface="Cambria Math" panose="02040503050406030204" pitchFamily="18" charset="0"/>
                                    <a:cs typeface="Times New Roman" panose="02020603050405020304" pitchFamily="18" charset="0"/>
                                  </a:rPr>
                                  <m:t>exp</m:t>
                                </m:r>
                                <m:r>
                                  <a:rPr lang="en-US" altLang="zh-CN" sz="2400" b="0" i="1" smtClean="0">
                                    <a:solidFill>
                                      <a:prstClr val="black"/>
                                    </a:solidFill>
                                    <a:latin typeface="Cambria Math" panose="02040503050406030204" pitchFamily="18" charset="0"/>
                                    <a:cs typeface="Times New Roman" panose="02020603050405020304" pitchFamily="18" charset="0"/>
                                  </a:rPr>
                                  <m:t>[</m:t>
                                </m:r>
                                <m:r>
                                  <a:rPr lang="en-US" altLang="zh-CN" sz="2400" i="1">
                                    <a:solidFill>
                                      <a:prstClr val="black"/>
                                    </a:solidFill>
                                    <a:latin typeface="Cambria Math" panose="02040503050406030204" pitchFamily="18" charset="0"/>
                                    <a:cs typeface="Times New Roman" panose="02020603050405020304" pitchFamily="18" charset="0"/>
                                  </a:rPr>
                                  <m:t>−</m:t>
                                </m:r>
                                <m:f>
                                  <m:fPr>
                                    <m:ctrlPr>
                                      <a:rPr lang="en-US" altLang="zh-CN" sz="2400" i="1">
                                        <a:solidFill>
                                          <a:prstClr val="black"/>
                                        </a:solidFill>
                                        <a:latin typeface="Cambria Math" panose="02040503050406030204" pitchFamily="18" charset="0"/>
                                        <a:cs typeface="Times New Roman" panose="02020603050405020304" pitchFamily="18" charset="0"/>
                                      </a:rPr>
                                    </m:ctrlPr>
                                  </m:fPr>
                                  <m:num>
                                    <m:r>
                                      <a:rPr lang="en-US" altLang="zh-CN" sz="2400" i="1">
                                        <a:solidFill>
                                          <a:prstClr val="black"/>
                                        </a:solidFill>
                                        <a:latin typeface="Cambria Math" panose="02040503050406030204" pitchFamily="18" charset="0"/>
                                        <a:cs typeface="Times New Roman" panose="02020603050405020304" pitchFamily="18" charset="0"/>
                                      </a:rPr>
                                      <m:t>1</m:t>
                                    </m:r>
                                  </m:num>
                                  <m:den>
                                    <m:r>
                                      <a:rPr lang="en-US" altLang="zh-CN" sz="2400" i="1">
                                        <a:solidFill>
                                          <a:prstClr val="black"/>
                                        </a:solidFill>
                                        <a:latin typeface="Cambria Math" panose="02040503050406030204" pitchFamily="18" charset="0"/>
                                        <a:cs typeface="Times New Roman" panose="02020603050405020304" pitchFamily="18" charset="0"/>
                                      </a:rPr>
                                      <m:t>2</m:t>
                                    </m:r>
                                  </m:den>
                                </m:f>
                                <m:d>
                                  <m:dPr>
                                    <m:ctrlPr>
                                      <a:rPr lang="en-US" altLang="zh-CN" sz="2400" i="1">
                                        <a:solidFill>
                                          <a:prstClr val="black"/>
                                        </a:solidFill>
                                        <a:latin typeface="Cambria Math" panose="02040503050406030204" pitchFamily="18" charset="0"/>
                                        <a:cs typeface="Times New Roman" panose="02020603050405020304" pitchFamily="18" charset="0"/>
                                      </a:rPr>
                                    </m:ctrlPr>
                                  </m:dPr>
                                  <m:e>
                                    <m:r>
                                      <a:rPr lang="en-US" altLang="zh-CN" sz="2400" i="1">
                                        <a:solidFill>
                                          <a:prstClr val="black"/>
                                        </a:solidFill>
                                        <a:latin typeface="Cambria Math" panose="02040503050406030204" pitchFamily="18" charset="0"/>
                                        <a:cs typeface="Times New Roman" panose="02020603050405020304" pitchFamily="18" charset="0"/>
                                      </a:rPr>
                                      <m:t>𝑥</m:t>
                                    </m:r>
                                    <m:r>
                                      <a:rPr lang="en-US" altLang="zh-CN" sz="2400" i="1">
                                        <a:solidFill>
                                          <a:prstClr val="black"/>
                                        </a:solidFill>
                                        <a:latin typeface="Cambria Math" panose="02040503050406030204" pitchFamily="18" charset="0"/>
                                        <a:cs typeface="Times New Roman" panose="02020603050405020304" pitchFamily="18" charset="0"/>
                                      </a:rPr>
                                      <m:t>−</m:t>
                                    </m:r>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𝑗</m:t>
                                        </m:r>
                                      </m:sub>
                                    </m:sSub>
                                  </m:e>
                                </m:d>
                              </m:e>
                            </m:nary>
                            <m:r>
                              <a:rPr lang="zh-CN" altLang="en-US"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𝜔</m:t>
                            </m:r>
                            <m:sSup>
                              <m:sSupPr>
                                <m:ctrlPr>
                                  <a:rPr lang="en-US" altLang="zh-CN" sz="240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pPr>
                              <m:e>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m:t>
                                </m:r>
                              </m:e>
                              <m:sup>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2</m:t>
                                </m:r>
                              </m:sup>
                            </m:sSup>
                            <m:r>
                              <m:rPr>
                                <m:nor/>
                              </m:rPr>
                              <a:rPr lang="en-US" altLang="zh-CN" sz="2400" dirty="0">
                                <a:solidFill>
                                  <a:prstClr val="black"/>
                                </a:solidFill>
                                <a:latin typeface="等线" panose="02010600030101010101" pitchFamily="2" charset="-122"/>
                                <a:cs typeface="Times New Roman" panose="02020603050405020304" pitchFamily="18" charset="0"/>
                              </a:rPr>
                              <m:t> </m:t>
                            </m:r>
                          </m:den>
                        </m:f>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𝑦</m:t>
                            </m:r>
                          </m:e>
                          <m:sub>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e>
                    </m:nary>
                  </m:oMath>
                </a14:m>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lvl="3" eaLnBrk="0" hangingPunct="0">
                  <a:spcBef>
                    <a:spcPct val="20000"/>
                  </a:spcBef>
                  <a:buClr>
                    <a:srgbClr val="0BD0D9"/>
                  </a:buClr>
                  <a:buSzPct val="95000"/>
                  <a:defRPr/>
                </a:pPr>
                <a:r>
                  <a:rPr kumimoji="0" lang="en-US" altLang="zh-CN" sz="2400" b="0" u="none" strike="noStrike" kern="1200" cap="none" spc="0" normalizeH="0" baseline="0" noProof="0" dirty="0">
                    <a:ln>
                      <a:noFill/>
                    </a:ln>
                    <a:solidFill>
                      <a:prstClr val="black"/>
                    </a:solidFill>
                    <a:effectLst/>
                    <a:uLnTx/>
                    <a:uFillTx/>
                    <a:ea typeface="等线" panose="02010600030101010101" pitchFamily="2" charset="-122"/>
                    <a:cs typeface="Times New Roman" panose="02020603050405020304" pitchFamily="18" charset="0"/>
                  </a:rPr>
                  <a:t>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nary>
                      <m:naryPr>
                        <m: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naryPr>
                      <m:sub>
                        <m:r>
                          <m:rPr>
                            <m:brk m:alnAt="23"/>
                          </m:r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𝑛</m:t>
                        </m:r>
                      </m:sup>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𝑠𝑜𝑓𝑡𝑚𝑎𝑥</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lang="en-US" altLang="zh-CN" sz="2400" i="1">
                                <a:solidFill>
                                  <a:prstClr val="black"/>
                                </a:solidFill>
                                <a:latin typeface="Cambria Math" panose="02040503050406030204" pitchFamily="18" charset="0"/>
                                <a:cs typeface="Times New Roman" panose="02020603050405020304" pitchFamily="18" charset="0"/>
                              </a:rPr>
                            </m:ctrlPr>
                          </m:fPr>
                          <m:num>
                            <m:r>
                              <a:rPr lang="en-US" altLang="zh-CN" sz="2400" i="1">
                                <a:solidFill>
                                  <a:prstClr val="black"/>
                                </a:solidFill>
                                <a:latin typeface="Cambria Math" panose="02040503050406030204" pitchFamily="18" charset="0"/>
                                <a:cs typeface="Times New Roman" panose="02020603050405020304" pitchFamily="18" charset="0"/>
                              </a:rPr>
                              <m:t>1</m:t>
                            </m:r>
                          </m:num>
                          <m:den>
                            <m:r>
                              <a:rPr lang="en-US" altLang="zh-CN" sz="2400" i="1">
                                <a:solidFill>
                                  <a:prstClr val="black"/>
                                </a:solidFill>
                                <a:latin typeface="Cambria Math" panose="02040503050406030204" pitchFamily="18" charset="0"/>
                                <a:cs typeface="Times New Roman" panose="02020603050405020304" pitchFamily="18" charset="0"/>
                              </a:rPr>
                              <m:t>2</m:t>
                            </m:r>
                          </m:den>
                        </m:f>
                        <m:sSup>
                          <m:sSup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pPr>
                          <m:e>
                            <m:d>
                              <m:dPr>
                                <m:ctrlPr>
                                  <a:rPr lang="en-US" altLang="zh-CN" sz="2400" i="1">
                                    <a:solidFill>
                                      <a:prstClr val="black"/>
                                    </a:solidFill>
                                    <a:highlight>
                                      <a:srgbClr val="FDFDFE"/>
                                    </a:highlight>
                                    <a:latin typeface="Cambria Math" panose="02040503050406030204" pitchFamily="18" charset="0"/>
                                    <a:cs typeface="Times New Roman" panose="02020603050405020304" pitchFamily="18" charset="0"/>
                                  </a:rPr>
                                </m:ctrlPr>
                              </m:dPr>
                              <m:e>
                                <m:r>
                                  <a:rPr lang="en-US" altLang="zh-CN" sz="2400" i="1">
                                    <a:solidFill>
                                      <a:prstClr val="black"/>
                                    </a:solidFill>
                                    <a:highlight>
                                      <a:srgbClr val="FDFDFE"/>
                                    </a:highlight>
                                    <a:latin typeface="Cambria Math" panose="02040503050406030204" pitchFamily="18" charset="0"/>
                                    <a:cs typeface="Times New Roman" panose="02020603050405020304" pitchFamily="18" charset="0"/>
                                  </a:rPr>
                                  <m:t>𝑥</m:t>
                                </m:r>
                                <m:r>
                                  <a:rPr lang="en-US" altLang="zh-CN" sz="2400" i="1">
                                    <a:solidFill>
                                      <a:prstClr val="black"/>
                                    </a:solidFill>
                                    <a:highlight>
                                      <a:srgbClr val="FDFDFE"/>
                                    </a:highlight>
                                    <a:latin typeface="Cambria Math" panose="02040503050406030204" pitchFamily="18" charset="0"/>
                                    <a:cs typeface="Times New Roman" panose="02020603050405020304" pitchFamily="18" charset="0"/>
                                  </a:rPr>
                                  <m:t>−</m:t>
                                </m:r>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e>
                            </m:d>
                            <m:r>
                              <a:rPr lang="zh-CN" altLang="en-US"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𝜔</m:t>
                            </m:r>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m:t>
                            </m:r>
                          </m:e>
                          <m:sup>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2</m:t>
                            </m:r>
                          </m:sup>
                        </m:sSup>
                      </m:e>
                    </m:nary>
                  </m:oMath>
                </a14:m>
                <a:r>
                  <a:rPr lang="en-US" altLang="zh-CN" sz="2400" dirty="0">
                    <a:solidFill>
                      <a:srgbClr val="05073B"/>
                    </a:solidFill>
                    <a:highlight>
                      <a:srgbClr val="FDFDFE"/>
                    </a:highlight>
                    <a:cs typeface="Times New Roman" panose="02020603050405020304" pitchFamily="18" charset="0"/>
                    <a:sym typeface="Wingdings" panose="05000000000000000000" pitchFamily="2" charset="2"/>
                  </a:rPr>
                  <a:t> </a:t>
                </a:r>
                <a14:m>
                  <m:oMath xmlns:m="http://schemas.openxmlformats.org/officeDocument/2006/math">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𝑦</m:t>
                        </m:r>
                      </m:e>
                      <m:sub>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oMath>
                </a14:m>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r>
                      <a:rPr lang="en-US" altLang="zh-CN" sz="2400" i="1" dirty="0" smtClean="0">
                        <a:solidFill>
                          <a:srgbClr val="222222"/>
                        </a:solidFill>
                        <a:latin typeface="Cambria Math" panose="02040503050406030204" pitchFamily="18" charset="0"/>
                        <a:ea typeface="等线" panose="02010600030101010101" pitchFamily="2" charset="-122"/>
                        <a:cs typeface="Times New Roman" panose="02020603050405020304" pitchFamily="18" charset="0"/>
                      </a:rPr>
                      <m:t>𝑥</m:t>
                    </m:r>
                  </m:oMath>
                </a14:m>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为查询</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(Q)</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sSub>
                      <m:sSubPr>
                        <m:ctrlPr>
                          <a:rPr lang="en-US" altLang="zh-CN" sz="240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m:t>
                    </m:r>
                    <m:sSub>
                      <m:sSubPr>
                        <m:ctrlP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ctrlPr>
                      </m:sSubPr>
                      <m:e>
                        <m:r>
                          <a:rPr lang="en-US" altLang="zh-CN"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𝑦</m:t>
                        </m:r>
                      </m:e>
                      <m:sub>
                        <m:r>
                          <a:rPr lang="en-US" altLang="zh-CN" sz="2400" b="0" i="1" dirty="0" smtClean="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𝑖</m:t>
                        </m:r>
                      </m:sub>
                    </m:sSub>
                  </m:oMath>
                </a14:m>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为键值对（</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K,V</a:t>
                </a:r>
                <a:r>
                  <a:rPr lang="zh-CN" altLang="en-US"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r>
                  <a:rPr lang="en-US" altLang="zh-CN" sz="2400" dirty="0">
                    <a:solidFill>
                      <a:srgbClr val="222222"/>
                    </a:solidFill>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r>
                      <a:rPr lang="zh-CN" altLang="en-US" sz="2400" i="1" dirty="0">
                        <a:solidFill>
                          <a:srgbClr val="05073B"/>
                        </a:solidFill>
                        <a:highlight>
                          <a:srgbClr val="FDFDFE"/>
                        </a:highlight>
                        <a:latin typeface="Cambria Math" panose="02040503050406030204" pitchFamily="18" charset="0"/>
                        <a:cs typeface="Times New Roman" panose="02020603050405020304" pitchFamily="18" charset="0"/>
                        <a:sym typeface="Wingdings" panose="05000000000000000000" pitchFamily="2" charset="2"/>
                      </a:rPr>
                      <m:t>𝜔</m:t>
                    </m:r>
                    <m:r>
                      <a:rPr lang="zh-CN" altLang="en-US" sz="2400" i="1" dirty="0">
                        <a:solidFill>
                          <a:prstClr val="black"/>
                        </a:solidFill>
                        <a:highlight>
                          <a:srgbClr val="FDFDFE"/>
                        </a:highlight>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为可学习</m:t>
                    </m:r>
                  </m:oMath>
                </a14:m>
                <a:r>
                  <a:rPr kumimoji="0" lang="zh-CN" altLang="en-US"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rPr>
                  <a:t>参数。</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730250" lvl="1" indent="-273050" eaLnBrk="0" hangingPunct="0">
                  <a:spcBef>
                    <a:spcPct val="20000"/>
                  </a:spcBef>
                  <a:buClr>
                    <a:srgbClr val="0BD0D9"/>
                  </a:buClr>
                  <a:buSzPct val="95000"/>
                  <a:buFont typeface="Wingdings 2" pitchFamily="18" charset="2"/>
                  <a:buChar char=""/>
                  <a:defRPr/>
                </a:pP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mc:Choice>
        <mc:Fallback xmlns="">
          <p:sp>
            <p:nvSpPr>
              <p:cNvPr id="8" name="内容占位符 5">
                <a:extLst>
                  <a:ext uri="{FF2B5EF4-FFF2-40B4-BE49-F238E27FC236}">
                    <a16:creationId xmlns:a16="http://schemas.microsoft.com/office/drawing/2014/main" id="{DB3F9D0C-EC1F-792A-21BC-91C535482E6F}"/>
                  </a:ext>
                </a:extLst>
              </p:cNvPr>
              <p:cNvSpPr txBox="1">
                <a:spLocks noRot="1" noChangeAspect="1" noMove="1" noResize="1" noEditPoints="1" noAdjustHandles="1" noChangeArrowheads="1" noChangeShapeType="1" noTextEdit="1"/>
              </p:cNvSpPr>
              <p:nvPr/>
            </p:nvSpPr>
            <p:spPr bwMode="auto">
              <a:xfrm>
                <a:off x="1952624" y="1977043"/>
                <a:ext cx="9162416" cy="3875115"/>
              </a:xfrm>
              <a:prstGeom prst="rect">
                <a:avLst/>
              </a:prstGeom>
              <a:blipFill>
                <a:blip r:embed="rId3"/>
                <a:stretch>
                  <a:fillRect l="-665" t="-1101"/>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09412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kumimoji="0" lang="zh-CN" altLang="en-US" sz="24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注意力机制应用到</a:t>
            </a:r>
            <a:r>
              <a:rPr lang="zh-CN" altLang="en-US" sz="2400" b="1" dirty="0">
                <a:solidFill>
                  <a:prstClr val="black"/>
                </a:solidFill>
                <a:latin typeface="等线" panose="02010600030101010101" pitchFamily="2" charset="-122"/>
                <a:ea typeface="等线" panose="02010600030101010101" pitchFamily="2" charset="-122"/>
                <a:cs typeface="Times New Roman" panose="02020603050405020304" pitchFamily="18" charset="0"/>
              </a:rPr>
              <a:t>编码器</a:t>
            </a:r>
            <a:r>
              <a:rPr lang="en-US" altLang="zh-CN" sz="2400" b="1" dirty="0">
                <a:solidFill>
                  <a:prstClr val="black"/>
                </a:solidFill>
                <a:latin typeface="等线" panose="02010600030101010101" pitchFamily="2" charset="-122"/>
                <a:ea typeface="等线" panose="02010600030101010101" pitchFamily="2" charset="-122"/>
                <a:cs typeface="Times New Roman" panose="02020603050405020304" pitchFamily="18" charset="0"/>
              </a:rPr>
              <a:t>-</a:t>
            </a:r>
            <a:r>
              <a:rPr lang="zh-CN" altLang="en-US" sz="2400" b="1" dirty="0">
                <a:solidFill>
                  <a:prstClr val="black"/>
                </a:solidFill>
                <a:latin typeface="等线" panose="02010600030101010101" pitchFamily="2" charset="-122"/>
                <a:ea typeface="等线" panose="02010600030101010101" pitchFamily="2" charset="-122"/>
                <a:cs typeface="Times New Roman" panose="02020603050405020304" pitchFamily="18" charset="0"/>
              </a:rPr>
              <a:t>解码器结构</a:t>
            </a:r>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内容占位符 5">
            <a:extLst>
              <a:ext uri="{FF2B5EF4-FFF2-40B4-BE49-F238E27FC236}">
                <a16:creationId xmlns:a16="http://schemas.microsoft.com/office/drawing/2014/main" id="{DB3F9D0C-EC1F-792A-21BC-91C535482E6F}"/>
              </a:ext>
            </a:extLst>
          </p:cNvPr>
          <p:cNvSpPr txBox="1">
            <a:spLocks/>
          </p:cNvSpPr>
          <p:nvPr/>
        </p:nvSpPr>
        <p:spPr bwMode="auto">
          <a:xfrm>
            <a:off x="1981200" y="1976426"/>
            <a:ext cx="8686800" cy="45361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2015</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年</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注意力机制应用到</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编码器</a:t>
            </a: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解码器结构中。</a:t>
            </a:r>
            <a:endPar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en-US" altLang="zh-CN"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2015</a:t>
            </a:r>
            <a:r>
              <a:rPr lang="zh-CN" altLang="en-US" sz="2400" dirty="0">
                <a:solidFill>
                  <a:prstClr val="black"/>
                </a:solidFill>
                <a:latin typeface="等线" panose="02010600030101010101" pitchFamily="2" charset="-122"/>
                <a:ea typeface="等线" panose="02010600030101010101" pitchFamily="2" charset="-122"/>
                <a:cs typeface="Times New Roman" panose="02020603050405020304" pitchFamily="18" charset="0"/>
              </a:rPr>
              <a:t>年</a:t>
            </a:r>
            <a:r>
              <a:rPr lang="en-US" altLang="zh-CN" sz="2400" b="0" i="0" dirty="0" err="1">
                <a:solidFill>
                  <a:srgbClr val="05073B"/>
                </a:solidFill>
                <a:effectLst/>
                <a:highlight>
                  <a:srgbClr val="FDFDFE"/>
                </a:highlight>
                <a:latin typeface="-apple-system"/>
              </a:rPr>
              <a:t>Bahdanau</a:t>
            </a:r>
            <a:r>
              <a:rPr lang="zh-CN" altLang="en-US" sz="2400" b="0" i="0" dirty="0">
                <a:solidFill>
                  <a:srgbClr val="05073B"/>
                </a:solidFill>
                <a:effectLst/>
                <a:highlight>
                  <a:srgbClr val="FDFDFE"/>
                </a:highlight>
                <a:latin typeface="-apple-system"/>
              </a:rPr>
              <a:t>首次将注意力机制引入神经机器翻译领域，通过动态关注输入序列的不同部分，提高翻译质量，特别是长句和复杂句的翻译准确性。为后续自然语言处理任务中的注意力机制应用奠定了基础。</a:t>
            </a:r>
            <a:endParaRPr lang="en-US" altLang="zh-CN" sz="2400" b="0" i="0" dirty="0">
              <a:solidFill>
                <a:srgbClr val="05073B"/>
              </a:solidFill>
              <a:effectLst/>
              <a:highlight>
                <a:srgbClr val="FDFDFE"/>
              </a:highlight>
              <a:latin typeface="-apple-system"/>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endParaRPr kumimoji="0" lang="en-US" altLang="zh-CN" sz="2400" u="none" strike="noStrike" kern="1200" cap="none" spc="0" normalizeH="0" baseline="0" noProof="0" dirty="0">
              <a:ln>
                <a:noFill/>
              </a:ln>
              <a:solidFill>
                <a:srgbClr val="05073B"/>
              </a:solidFill>
              <a:highlight>
                <a:srgbClr val="FDFDFE"/>
              </a:highlight>
              <a:uLnTx/>
              <a:uFillTx/>
              <a:latin typeface="-apple-system"/>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lang="zh-CN" altLang="en-US" sz="2400" b="0" i="0" dirty="0">
                <a:solidFill>
                  <a:srgbClr val="05073B"/>
                </a:solidFill>
                <a:effectLst/>
                <a:highlight>
                  <a:srgbClr val="FDFDFE"/>
                </a:highlight>
                <a:latin typeface="-apple-system"/>
                <a:ea typeface="等线" panose="02010600030101010101" pitchFamily="2" charset="-122"/>
                <a:cs typeface="Times New Roman" panose="02020603050405020304" pitchFamily="18" charset="0"/>
              </a:rPr>
              <a:t>之前不带注意力机制的编码器</a:t>
            </a:r>
            <a:r>
              <a:rPr lang="en-US" altLang="zh-CN" sz="2400" b="0" i="0" dirty="0">
                <a:solidFill>
                  <a:srgbClr val="05073B"/>
                </a:solidFill>
                <a:effectLst/>
                <a:highlight>
                  <a:srgbClr val="FDFDFE"/>
                </a:highlight>
                <a:latin typeface="-apple-system"/>
                <a:ea typeface="等线" panose="02010600030101010101" pitchFamily="2" charset="-122"/>
                <a:cs typeface="Times New Roman" panose="02020603050405020304" pitchFamily="18" charset="0"/>
              </a:rPr>
              <a:t>-</a:t>
            </a:r>
            <a:r>
              <a:rPr lang="zh-CN" altLang="en-US" sz="2400" b="0" i="0" dirty="0">
                <a:solidFill>
                  <a:srgbClr val="05073B"/>
                </a:solidFill>
                <a:effectLst/>
                <a:highlight>
                  <a:srgbClr val="FDFDFE"/>
                </a:highlight>
                <a:latin typeface="-apple-system"/>
                <a:ea typeface="等线" panose="02010600030101010101" pitchFamily="2" charset="-122"/>
                <a:cs typeface="Times New Roman" panose="02020603050405020304" pitchFamily="18" charset="0"/>
              </a:rPr>
              <a:t>解码器结构</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2772071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1981200" y="214313"/>
            <a:ext cx="8229600" cy="1143000"/>
          </a:xfrm>
        </p:spPr>
        <p:txBody>
          <a:bodyPr>
            <a:normAutofit/>
          </a:bodyPr>
          <a:lstStyle/>
          <a:p>
            <a:pPr eaLnBrk="1" hangingPunct="1">
              <a:defRPr/>
            </a:pPr>
            <a:r>
              <a:rPr lang="zh-CN" altLang="en-US" sz="4800" dirty="0"/>
              <a:t>第</a:t>
            </a:r>
            <a:r>
              <a:rPr lang="en-US" altLang="zh-CN" sz="4800" dirty="0"/>
              <a:t>7</a:t>
            </a:r>
            <a:r>
              <a:rPr lang="zh-CN" altLang="en-US" sz="4800" dirty="0"/>
              <a:t>章 </a:t>
            </a:r>
            <a:r>
              <a:rPr lang="zh-CN" altLang="en-US" sz="4800" kern="100" dirty="0">
                <a:latin typeface="Times New Roman" panose="02020603050405020304" pitchFamily="18" charset="0"/>
                <a:ea typeface="宋体" panose="02010600030101010101" pitchFamily="2" charset="-122"/>
              </a:rPr>
              <a:t>注意力机制</a:t>
            </a:r>
            <a:endParaRPr lang="en-US" altLang="zh-CN" sz="4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8180-8AD2-45A0-8F0C-CA0635E875CA}" type="slidenum">
              <a:rPr kumimoji="0" lang="zh-CN" altLang="en-US" sz="24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24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内容占位符 5">
            <a:extLst>
              <a:ext uri="{FF2B5EF4-FFF2-40B4-BE49-F238E27FC236}">
                <a16:creationId xmlns:a16="http://schemas.microsoft.com/office/drawing/2014/main" id="{F345EB38-C67F-535C-6225-1D1EAADB30A0}"/>
              </a:ext>
            </a:extLst>
          </p:cNvPr>
          <p:cNvSpPr>
            <a:spLocks noGrp="1"/>
          </p:cNvSpPr>
          <p:nvPr>
            <p:ph idx="1"/>
          </p:nvPr>
        </p:nvSpPr>
        <p:spPr>
          <a:xfrm>
            <a:off x="1952625" y="1547801"/>
            <a:ext cx="8229600" cy="428627"/>
          </a:xfrm>
          <a:ln>
            <a:solidFill>
              <a:srgbClr val="0070C0"/>
            </a:solidFill>
          </a:ln>
        </p:spPr>
        <p:txBody>
          <a:bodyPr>
            <a:normAutofit/>
          </a:bodyPr>
          <a:lstStyle/>
          <a:p>
            <a:r>
              <a:rPr lang="zh-CN" altLang="en-US" sz="2400" b="1" dirty="0">
                <a:latin typeface="等线" panose="02010600030101010101" pitchFamily="2" charset="-122"/>
                <a:cs typeface="Times New Roman" panose="02020603050405020304" pitchFamily="18" charset="0"/>
              </a:rPr>
              <a:t>不带注意力机制的编码器</a:t>
            </a:r>
            <a:r>
              <a:rPr lang="en-US" altLang="zh-CN" sz="2400" b="1" dirty="0">
                <a:effectLst/>
                <a:latin typeface="等线" panose="02010600030101010101" pitchFamily="2" charset="-122"/>
                <a:cs typeface="Times New Roman" panose="02020603050405020304" pitchFamily="18" charset="0"/>
              </a:rPr>
              <a:t>-</a:t>
            </a:r>
            <a:r>
              <a:rPr lang="zh-CN" altLang="en-US" sz="2400" b="1" dirty="0">
                <a:effectLst/>
                <a:latin typeface="等线" panose="02010600030101010101" pitchFamily="2" charset="-122"/>
                <a:cs typeface="Times New Roman" panose="02020603050405020304" pitchFamily="18" charset="0"/>
              </a:rPr>
              <a:t>解码器</a:t>
            </a:r>
            <a:r>
              <a:rPr lang="zh-CN" altLang="en-US" sz="2400" b="1" dirty="0"/>
              <a:t>架构</a:t>
            </a:r>
            <a:endParaRPr lang="zh-CN" altLang="zh-CN" sz="2400" b="1" dirty="0"/>
          </a:p>
          <a:p>
            <a:endParaRPr lang="en-US" altLang="zh-CN" sz="2400" b="1" dirty="0"/>
          </a:p>
        </p:txBody>
      </p:sp>
      <p:sp>
        <p:nvSpPr>
          <p:cNvPr id="3" name="Rectangle 2">
            <a:extLst>
              <a:ext uri="{FF2B5EF4-FFF2-40B4-BE49-F238E27FC236}">
                <a16:creationId xmlns:a16="http://schemas.microsoft.com/office/drawing/2014/main" id="{C081B773-36F2-5659-FD4D-7F94DD4DC18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Rectangle 2">
            <a:extLst>
              <a:ext uri="{FF2B5EF4-FFF2-40B4-BE49-F238E27FC236}">
                <a16:creationId xmlns:a16="http://schemas.microsoft.com/office/drawing/2014/main" id="{6A5C0121-8C42-6098-6369-F3AB576ADD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Rectangle 2">
            <a:extLst>
              <a:ext uri="{FF2B5EF4-FFF2-40B4-BE49-F238E27FC236}">
                <a16:creationId xmlns:a16="http://schemas.microsoft.com/office/drawing/2014/main" id="{FB086E69-FA7C-B429-4BB5-CD243D7F68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Rectangle 2">
            <a:extLst>
              <a:ext uri="{FF2B5EF4-FFF2-40B4-BE49-F238E27FC236}">
                <a16:creationId xmlns:a16="http://schemas.microsoft.com/office/drawing/2014/main" id="{D70E3DAB-460C-14CA-1A56-1A7ED07D6B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2">
            <a:extLst>
              <a:ext uri="{FF2B5EF4-FFF2-40B4-BE49-F238E27FC236}">
                <a16:creationId xmlns:a16="http://schemas.microsoft.com/office/drawing/2014/main" id="{E8BDAB2D-8DB6-3AA1-5EE0-7D7EA9BADE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Rectangle 2">
            <a:extLst>
              <a:ext uri="{FF2B5EF4-FFF2-40B4-BE49-F238E27FC236}">
                <a16:creationId xmlns:a16="http://schemas.microsoft.com/office/drawing/2014/main" id="{D30E3AA3-FA5A-1548-7FA2-2815C8E551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721CEB44-737B-00BA-A63E-5F1C178015FA}"/>
                  </a:ext>
                </a:extLst>
              </p:cNvPr>
              <p:cNvSpPr txBox="1">
                <a:spLocks/>
              </p:cNvSpPr>
              <p:nvPr/>
            </p:nvSpPr>
            <p:spPr bwMode="auto">
              <a:xfrm>
                <a:off x="1981199" y="1976426"/>
                <a:ext cx="8115301" cy="12646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编码器把序列</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X</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编码成长度固定的向量</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C</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273050" marR="0" lvl="0" indent="-273050" algn="l" defTabSz="914400" rtl="0" eaLnBrk="0" fontAlgn="auto" latinLnBrk="0" hangingPunct="0">
                  <a:lnSpc>
                    <a:spcPct val="100000"/>
                  </a:lnSpc>
                  <a:spcBef>
                    <a:spcPct val="20000"/>
                  </a:spcBef>
                  <a:spcAft>
                    <a:spcPts val="0"/>
                  </a:spcAft>
                  <a:buClr>
                    <a:srgbClr val="0BD0D9"/>
                  </a:buClr>
                  <a:buSzPct val="95000"/>
                  <a:buFont typeface="Wingdings 2" pitchFamily="18" charset="2"/>
                  <a:buChar char=""/>
                  <a:tabLst/>
                  <a:defRPr/>
                </a:pPr>
                <a:r>
                  <a:rPr kumimoji="0" lang="zh-CN" altLang="en-US" sz="24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在预测某个词</a:t>
                </a: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highlight>
                              <a:srgbClr val="FFFF00"/>
                            </a:highlight>
                            <a:uLnTx/>
                            <a:uFillTx/>
                            <a:latin typeface="Cambria Math" panose="02040503050406030204" pitchFamily="18" charset="0"/>
                            <a:cs typeface="Times New Roman" panose="02020603050405020304" pitchFamily="18" charset="0"/>
                          </a:rPr>
                        </m:ctrlPr>
                      </m:sSubPr>
                      <m:e>
                        <m:r>
                          <m:rPr>
                            <m:sty m:val="p"/>
                          </m:rPr>
                          <a:rPr kumimoji="0" lang="en-US" altLang="zh-CN" sz="2400" b="0" i="1" u="none" strike="noStrike" kern="1200" cap="none" spc="0" normalizeH="0" baseline="0" noProof="0">
                            <a:ln>
                              <a:noFill/>
                            </a:ln>
                            <a:solidFill>
                              <a:prstClr val="black"/>
                            </a:solidFill>
                            <a:effectLst/>
                            <a:highlight>
                              <a:srgbClr val="FFFF00"/>
                            </a:highlight>
                            <a:uLnTx/>
                            <a:uFillTx/>
                            <a:latin typeface="Cambria Math" panose="02040503050406030204" pitchFamily="18" charset="0"/>
                            <a:cs typeface="Times New Roman" panose="02020603050405020304" pitchFamily="18" charset="0"/>
                          </a:rPr>
                          <m:t>y</m:t>
                        </m:r>
                      </m:e>
                      <m:sub>
                        <m:r>
                          <m:rPr>
                            <m:sty m:val="p"/>
                          </m:rPr>
                          <a:rPr kumimoji="0" lang="en-US" altLang="zh-CN" sz="2400" b="0" i="1" u="none" strike="noStrike" kern="1200" cap="none" spc="0" normalizeH="0" baseline="0" noProof="0">
                            <a:ln>
                              <a:noFill/>
                            </a:ln>
                            <a:solidFill>
                              <a:prstClr val="black"/>
                            </a:solidFill>
                            <a:effectLst/>
                            <a:highlight>
                              <a:srgbClr val="FFFF00"/>
                            </a:highlight>
                            <a:uLnTx/>
                            <a:uFillTx/>
                            <a:latin typeface="Cambria Math" panose="02040503050406030204" pitchFamily="18" charset="0"/>
                            <a:cs typeface="Times New Roman" panose="02020603050405020304" pitchFamily="18" charset="0"/>
                          </a:rPr>
                          <m:t>t</m:t>
                        </m:r>
                      </m:sub>
                    </m:sSub>
                  </m:oMath>
                </a14:m>
                <a:r>
                  <a:rPr kumimoji="0" lang="zh-CN" altLang="en-US" sz="24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时，任何输入单词对于它的重要性都是一样的，也就是注意力分散了</a:t>
                </a:r>
                <a:r>
                  <a:rPr kumimoji="0" lang="en-US" altLang="zh-CN" sz="24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或没有注意力</a:t>
                </a:r>
                <a:r>
                  <a:rPr kumimoji="0" lang="en-US" altLang="zh-CN" sz="2400" b="0" i="0" u="none" strike="noStrike" kern="1200" cap="none" spc="0" normalizeH="0" baseline="0" noProof="0" dirty="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400" b="0" i="0" u="none" strike="noStrike" kern="1200" cap="none" spc="0" normalizeH="0" baseline="0" noProof="0" dirty="0">
                  <a:ln>
                    <a:noFill/>
                  </a:ln>
                  <a:solidFill>
                    <a:srgbClr val="222222"/>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auto" latinLnBrk="0" hangingPunct="0">
                  <a:lnSpc>
                    <a:spcPct val="100000"/>
                  </a:lnSpc>
                  <a:spcBef>
                    <a:spcPct val="20000"/>
                  </a:spcBef>
                  <a:spcAft>
                    <a:spcPts val="0"/>
                  </a:spcAft>
                  <a:buClr>
                    <a:srgbClr val="0BD0D9"/>
                  </a:buClr>
                  <a:buSzPct val="95000"/>
                  <a:buFontTx/>
                  <a:buNone/>
                  <a:tabLst/>
                  <a:defRPr/>
                </a:pPr>
                <a:r>
                  <a:rPr kumimoji="0" lang="zh-CN" altLang="en-US" sz="20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rPr>
                  <a:t> </a:t>
                </a:r>
                <a:endParaRPr kumimoji="0" lang="en-US" altLang="zh-CN" sz="2400" b="0" i="0" u="none" strike="noStrike" kern="1200" cap="none" spc="0" normalizeH="0" baseline="0" noProof="0" dirty="0">
                  <a:ln>
                    <a:noFill/>
                  </a:ln>
                  <a:solidFill>
                    <a:srgbClr val="222222"/>
                  </a:solidFill>
                  <a:effectLst/>
                  <a:uLnTx/>
                  <a:uFillTx/>
                  <a:latin typeface="arial" panose="020B0604020202020204" pitchFamily="34" charset="0"/>
                  <a:ea typeface="等线" panose="02010600030101010101" pitchFamily="2" charset="-122"/>
                  <a:cs typeface="+mn-cs"/>
                </a:endParaRPr>
              </a:p>
            </p:txBody>
          </p:sp>
        </mc:Choice>
        <mc:Fallback xmlns="">
          <p:sp>
            <p:nvSpPr>
              <p:cNvPr id="9" name="内容占位符 5">
                <a:extLst>
                  <a:ext uri="{FF2B5EF4-FFF2-40B4-BE49-F238E27FC236}">
                    <a16:creationId xmlns:a16="http://schemas.microsoft.com/office/drawing/2014/main" id="{721CEB44-737B-00BA-A63E-5F1C178015FA}"/>
                  </a:ext>
                </a:extLst>
              </p:cNvPr>
              <p:cNvSpPr txBox="1">
                <a:spLocks noRot="1" noChangeAspect="1" noMove="1" noResize="1" noEditPoints="1" noAdjustHandles="1" noChangeArrowheads="1" noChangeShapeType="1" noTextEdit="1"/>
              </p:cNvSpPr>
              <p:nvPr/>
            </p:nvSpPr>
            <p:spPr bwMode="auto">
              <a:xfrm>
                <a:off x="1981199" y="1976426"/>
                <a:ext cx="8115301" cy="1264614"/>
              </a:xfrm>
              <a:prstGeom prst="rect">
                <a:avLst/>
              </a:prstGeom>
              <a:blipFill>
                <a:blip r:embed="rId3"/>
                <a:stretch>
                  <a:fillRect l="-751" t="-3365" r="-75" b="-11058"/>
                </a:stretch>
              </a:blipFill>
              <a:ln w="9525">
                <a:noFill/>
                <a:miter lim="800000"/>
                <a:headEnd/>
                <a:tailEnd/>
              </a:ln>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60E538B4-3950-6616-ED40-D901448EA7FC}"/>
              </a:ext>
            </a:extLst>
          </p:cNvPr>
          <p:cNvPicPr>
            <a:picLocks noChangeAspect="1"/>
          </p:cNvPicPr>
          <p:nvPr/>
        </p:nvPicPr>
        <p:blipFill>
          <a:blip r:embed="rId4"/>
          <a:stretch>
            <a:fillRect/>
          </a:stretch>
        </p:blipFill>
        <p:spPr>
          <a:xfrm>
            <a:off x="2428240" y="3253104"/>
            <a:ext cx="7853680" cy="2842893"/>
          </a:xfrm>
          <a:prstGeom prst="rect">
            <a:avLst/>
          </a:prstGeom>
        </p:spPr>
      </p:pic>
    </p:spTree>
    <p:extLst>
      <p:ext uri="{BB962C8B-B14F-4D97-AF65-F5344CB8AC3E}">
        <p14:creationId xmlns:p14="http://schemas.microsoft.com/office/powerpoint/2010/main" val="33228139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4920</TotalTime>
  <Words>3943</Words>
  <Application>Microsoft Office PowerPoint</Application>
  <PresentationFormat>宽屏</PresentationFormat>
  <Paragraphs>438</Paragraphs>
  <Slides>54</Slides>
  <Notes>53</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54</vt:i4>
      </vt:variant>
    </vt:vector>
  </HeadingPairs>
  <TitlesOfParts>
    <vt:vector size="65" baseType="lpstr">
      <vt:lpstr>-apple-system</vt:lpstr>
      <vt:lpstr>等线</vt:lpstr>
      <vt:lpstr>等线 Light</vt:lpstr>
      <vt:lpstr>Arial</vt:lpstr>
      <vt:lpstr>Arial</vt:lpstr>
      <vt:lpstr>Cambria Math</vt:lpstr>
      <vt:lpstr>Times New Roman</vt:lpstr>
      <vt:lpstr>Wingdings 2</vt:lpstr>
      <vt:lpstr>Office 主题​​</vt:lpstr>
      <vt:lpstr>1_Office 主题​​</vt:lpstr>
      <vt:lpstr>Visio</vt:lpstr>
      <vt:lpstr> 《AIGC原理与实践》  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lpstr>第7章 注意力机制</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注意力机制</dc:title>
  <dc:creator>maogui wu</dc:creator>
  <cp:lastModifiedBy>maogui wu</cp:lastModifiedBy>
  <cp:revision>85</cp:revision>
  <dcterms:created xsi:type="dcterms:W3CDTF">2024-04-30T11:39:20Z</dcterms:created>
  <dcterms:modified xsi:type="dcterms:W3CDTF">2024-07-14T02:43:43Z</dcterms:modified>
</cp:coreProperties>
</file>